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9" r:id="rId3"/>
    <p:sldId id="260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84" r:id="rId28"/>
  </p:sldIdLst>
  <p:sldSz cx="18288000" cy="10287000"/>
  <p:notesSz cx="6858000" cy="9144000"/>
  <p:embeddedFontLst>
    <p:embeddedFont>
      <p:font typeface="Do Hyeon" panose="020B0604020202020204" charset="-127"/>
      <p:regular r:id="rId30"/>
    </p:embeddedFont>
    <p:embeddedFont>
      <p:font typeface="Gothic A1" panose="020B0604020202020204" charset="-127"/>
      <p:regular r:id="rId31"/>
      <p:bold r:id="rId32"/>
    </p:embeddedFont>
    <p:embeddedFont>
      <p:font typeface="Gugi" panose="020B0604020202020204" charset="-127"/>
      <p:regular r:id="rId33"/>
    </p:embeddedFont>
    <p:embeddedFont>
      <p:font typeface="Nanum Gothic" panose="020B0604020202020204" charset="-127"/>
      <p:regular r:id="rId34"/>
      <p:bold r:id="rId35"/>
    </p:embeddedFont>
    <p:embeddedFont>
      <p:font typeface="Arimo" panose="020B0604020202020204" charset="0"/>
      <p:regular r:id="rId36"/>
      <p:bold r:id="rId37"/>
      <p:italic r:id="rId38"/>
      <p:boldItalic r:id="rId39"/>
    </p:embeddedFon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Malgun Gothic" panose="020B0503020000020004" pitchFamily="34" charset="-127"/>
      <p:regular r:id="rId44"/>
      <p:bold r:id="rId45"/>
    </p:embeddedFont>
    <p:embeddedFont>
      <p:font typeface="Stylish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BBD3"/>
    <a:srgbClr val="FFFFFF"/>
    <a:srgbClr val="6F81A0"/>
    <a:srgbClr val="B3D0E3"/>
    <a:srgbClr val="86ACE3"/>
    <a:srgbClr val="F5F6F9"/>
    <a:srgbClr val="E7C192"/>
    <a:srgbClr val="CCB293"/>
    <a:srgbClr val="D38E6D"/>
    <a:srgbClr val="BE5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BCB1C1-4B72-41C8-B2B7-33F63972066A}">
  <a:tblStyle styleId="{B5BCB1C1-4B72-41C8-B2B7-33F6397206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1F2D3B-AA96-4044-B887-D608480104B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9"/>
  </p:normalViewPr>
  <p:slideViewPr>
    <p:cSldViewPr snapToGrid="0">
      <p:cViewPr>
        <p:scale>
          <a:sx n="50" d="100"/>
          <a:sy n="50" d="100"/>
        </p:scale>
        <p:origin x="228" y="-12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656319fe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656319fe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5829e52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5829e521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79737419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79737419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753602e57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753602e57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753602e57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753602e57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e753602e57_1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e753602e57_1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753602e57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753602e57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753602e57_1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753602e57_1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e79737419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e79737419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753602e57_1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753602e57_1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753602e57_1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e753602e57_1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656319fe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656319fe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e753602e57_1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e753602e57_1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753602e57_1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e753602e57_1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e753602e57_1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e753602e57_1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79737419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79737419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eb28a2b67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eb28a2b67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eb28a2b67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eb28a2b67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e71502b6cb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e71502b6cb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ec53e3ebc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ec53e3ebc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656319fe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656319fe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71502b6c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71502b6c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753602e5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753602e5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753602e5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753602e5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753602e57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753602e57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스마트시티 평가 지표, 인구 피라미드, 인구 센서스, 공공와이파이 관련, 공공 참여, 관련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8db5a094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8db5a094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5829e521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5829e521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/>
              <a:t>Thiết</a:t>
            </a:r>
            <a:r>
              <a:rPr lang="en-US" altLang="ko" dirty="0"/>
              <a:t> </a:t>
            </a:r>
            <a:r>
              <a:rPr lang="en-US" altLang="ko" dirty="0" err="1"/>
              <a:t>kế</a:t>
            </a:r>
            <a:r>
              <a:rPr lang="en-US" altLang="ko" dirty="0"/>
              <a:t> </a:t>
            </a:r>
            <a:r>
              <a:rPr lang="ko" dirty="0"/>
              <a:t>UI (</a:t>
            </a:r>
            <a:r>
              <a:rPr lang="en-US" altLang="ko" dirty="0"/>
              <a:t>Concept</a:t>
            </a:r>
            <a:r>
              <a:rPr lang="ko" dirty="0"/>
              <a:t>)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21. 7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9"/>
          <p:cNvGrpSpPr/>
          <p:nvPr/>
        </p:nvGrpSpPr>
        <p:grpSpPr>
          <a:xfrm>
            <a:off x="0" y="-50"/>
            <a:ext cx="18288000" cy="10287000"/>
            <a:chOff x="0" y="-50"/>
            <a:chExt cx="18288000" cy="10287000"/>
          </a:xfrm>
        </p:grpSpPr>
        <p:sp>
          <p:nvSpPr>
            <p:cNvPr id="415" name="Google Shape;415;p29"/>
            <p:cNvSpPr/>
            <p:nvPr/>
          </p:nvSpPr>
          <p:spPr>
            <a:xfrm>
              <a:off x="0" y="-50"/>
              <a:ext cx="18288000" cy="10287000"/>
            </a:xfrm>
            <a:prstGeom prst="frame">
              <a:avLst>
                <a:gd name="adj1" fmla="val 1298"/>
              </a:avLst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74150" y="89000"/>
              <a:ext cx="18095400" cy="8010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3055425" y="244700"/>
              <a:ext cx="14461500" cy="489600"/>
            </a:xfrm>
            <a:prstGeom prst="roundRect">
              <a:avLst>
                <a:gd name="adj" fmla="val 50000"/>
              </a:avLst>
            </a:prstGeom>
            <a:solidFill>
              <a:srgbClr val="25252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8" name="Google Shape;418;p29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>
              <a:off x="4060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9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 rot="10800000">
              <a:off x="10775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9075" y="299394"/>
              <a:ext cx="380212" cy="380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5500" y="299400"/>
              <a:ext cx="380200" cy="38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9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3314025" y="392725"/>
              <a:ext cx="193550" cy="19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29"/>
            <p:cNvSpPr/>
            <p:nvPr/>
          </p:nvSpPr>
          <p:spPr>
            <a:xfrm>
              <a:off x="3623275" y="244700"/>
              <a:ext cx="38310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lt1"/>
                  </a:solidFill>
                </a:rPr>
                <a:t>mytamky.vn/</a:t>
              </a:r>
              <a:r>
                <a:rPr lang="ko" sz="1800" b="1">
                  <a:solidFill>
                    <a:schemeClr val="accent6"/>
                  </a:solidFill>
                </a:rPr>
                <a:t>populationcensus</a:t>
              </a:r>
              <a:endParaRPr sz="1800" b="1">
                <a:solidFill>
                  <a:schemeClr val="accent6"/>
                </a:solidFill>
              </a:endParaRPr>
            </a:p>
          </p:txBody>
        </p:sp>
        <p:grpSp>
          <p:nvGrpSpPr>
            <p:cNvPr id="424" name="Google Shape;424;p29"/>
            <p:cNvGrpSpPr/>
            <p:nvPr/>
          </p:nvGrpSpPr>
          <p:grpSpPr>
            <a:xfrm>
              <a:off x="17780025" y="299338"/>
              <a:ext cx="115200" cy="380324"/>
              <a:chOff x="17780025" y="307373"/>
              <a:chExt cx="115200" cy="380324"/>
            </a:xfrm>
          </p:grpSpPr>
          <p:sp>
            <p:nvSpPr>
              <p:cNvPr id="425" name="Google Shape;425;p29"/>
              <p:cNvSpPr/>
              <p:nvPr/>
            </p:nvSpPr>
            <p:spPr>
              <a:xfrm>
                <a:off x="17780025" y="307373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17780025" y="439935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17780025" y="572497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28" name="Google Shape;428;p29"/>
          <p:cNvPicPr preferRelativeResize="0"/>
          <p:nvPr/>
        </p:nvPicPr>
        <p:blipFill rotWithShape="1">
          <a:blip r:embed="rId7">
            <a:alphaModFix/>
          </a:blip>
          <a:srcRect l="3753" t="5332" b="6809"/>
          <a:stretch/>
        </p:blipFill>
        <p:spPr>
          <a:xfrm>
            <a:off x="198175" y="1690663"/>
            <a:ext cx="17882701" cy="829782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9"/>
          <p:cNvSpPr txBox="1"/>
          <p:nvPr/>
        </p:nvSpPr>
        <p:spPr>
          <a:xfrm>
            <a:off x="133600" y="10287000"/>
            <a:ext cx="1126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ref : https://sgis.kostat.go.kr/view/totSurv/populationDash</a:t>
            </a:r>
            <a:endParaRPr sz="1200"/>
          </a:p>
        </p:txBody>
      </p:sp>
      <p:sp>
        <p:nvSpPr>
          <p:cNvPr id="430" name="Google Shape;430;p29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9"/>
          <p:cNvSpPr/>
          <p:nvPr/>
        </p:nvSpPr>
        <p:spPr>
          <a:xfrm>
            <a:off x="2849500" y="3014375"/>
            <a:ext cx="6849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OO동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432" name="Google Shape;432;p29"/>
          <p:cNvSpPr/>
          <p:nvPr/>
        </p:nvSpPr>
        <p:spPr>
          <a:xfrm>
            <a:off x="2849500" y="4247275"/>
            <a:ext cx="6849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OO동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433" name="Google Shape;433;p29"/>
          <p:cNvSpPr/>
          <p:nvPr/>
        </p:nvSpPr>
        <p:spPr>
          <a:xfrm>
            <a:off x="3739925" y="2959575"/>
            <a:ext cx="6849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OO동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434" name="Google Shape;434;p29"/>
          <p:cNvSpPr/>
          <p:nvPr/>
        </p:nvSpPr>
        <p:spPr>
          <a:xfrm>
            <a:off x="3739925" y="3699325"/>
            <a:ext cx="6849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OO동</a:t>
            </a:r>
            <a:endParaRPr sz="900" b="1">
              <a:solidFill>
                <a:schemeClr val="lt1"/>
              </a:solidFill>
            </a:endParaRPr>
          </a:p>
        </p:txBody>
      </p:sp>
      <p:grpSp>
        <p:nvGrpSpPr>
          <p:cNvPr id="435" name="Google Shape;435;p29"/>
          <p:cNvGrpSpPr/>
          <p:nvPr/>
        </p:nvGrpSpPr>
        <p:grpSpPr>
          <a:xfrm>
            <a:off x="198175" y="945950"/>
            <a:ext cx="17882700" cy="658200"/>
            <a:chOff x="198175" y="945950"/>
            <a:chExt cx="17882700" cy="658200"/>
          </a:xfrm>
        </p:grpSpPr>
        <p:sp>
          <p:nvSpPr>
            <p:cNvPr id="436" name="Google Shape;436;p29"/>
            <p:cNvSpPr/>
            <p:nvPr/>
          </p:nvSpPr>
          <p:spPr>
            <a:xfrm>
              <a:off x="198175" y="945950"/>
              <a:ext cx="17882700" cy="658200"/>
            </a:xfrm>
            <a:prstGeom prst="rect">
              <a:avLst/>
            </a:prstGeom>
            <a:solidFill>
              <a:srgbClr val="000000">
                <a:alpha val="76470"/>
              </a:srgbClr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7455350" y="1001288"/>
              <a:ext cx="33330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F3F3F3"/>
                  </a:solidFill>
                  <a:latin typeface="Gugi"/>
                  <a:ea typeface="Gugi"/>
                  <a:cs typeface="Gugi"/>
                  <a:sym typeface="Gugi"/>
                </a:rPr>
                <a:t>Population Census</a:t>
              </a:r>
              <a:endParaRPr sz="2000" b="1">
                <a:solidFill>
                  <a:srgbClr val="F3F3F3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438" name="Google Shape;438;p29"/>
          <p:cNvSpPr/>
          <p:nvPr/>
        </p:nvSpPr>
        <p:spPr>
          <a:xfrm>
            <a:off x="15783000" y="1068475"/>
            <a:ext cx="2111400" cy="442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93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Leave the App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439" name="Google Shape;43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87825" y="1147675"/>
            <a:ext cx="292099" cy="2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6250" y="1100050"/>
            <a:ext cx="292101" cy="2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9"/>
          <p:cNvSpPr txBox="1"/>
          <p:nvPr/>
        </p:nvSpPr>
        <p:spPr>
          <a:xfrm>
            <a:off x="345000" y="2558213"/>
            <a:ext cx="1238550" cy="369300"/>
          </a:xfrm>
          <a:prstGeom prst="rect">
            <a:avLst/>
          </a:prstGeom>
          <a:solidFill>
            <a:srgbClr val="B43A17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 err="1">
                <a:solidFill>
                  <a:schemeClr val="lt1"/>
                </a:solidFill>
              </a:rPr>
              <a:t>Phường</a:t>
            </a:r>
            <a:r>
              <a:rPr lang="en-US" altLang="ko" sz="1200" b="1" dirty="0">
                <a:solidFill>
                  <a:schemeClr val="lt1"/>
                </a:solidFill>
              </a:rPr>
              <a:t> A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442" name="Google Shape;442;p29"/>
          <p:cNvSpPr txBox="1"/>
          <p:nvPr/>
        </p:nvSpPr>
        <p:spPr>
          <a:xfrm>
            <a:off x="305625" y="3863725"/>
            <a:ext cx="131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B 동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43" name="Google Shape;443;p29"/>
          <p:cNvSpPr txBox="1"/>
          <p:nvPr/>
        </p:nvSpPr>
        <p:spPr>
          <a:xfrm>
            <a:off x="1622925" y="2520700"/>
            <a:ext cx="131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C 동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9831400" y="2253425"/>
            <a:ext cx="553500" cy="5539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</a:rPr>
              <a:t>Đô</a:t>
            </a:r>
            <a:r>
              <a:rPr lang="en-US" sz="1200" b="1" dirty="0">
                <a:solidFill>
                  <a:schemeClr val="dk1"/>
                </a:solidFill>
              </a:rPr>
              <a:t> </a:t>
            </a:r>
            <a:r>
              <a:rPr lang="en-US" sz="1200" b="1" dirty="0" err="1">
                <a:solidFill>
                  <a:schemeClr val="dk1"/>
                </a:solidFill>
              </a:rPr>
              <a:t>thị</a:t>
            </a: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445" name="Google Shape;445;p29"/>
          <p:cNvSpPr txBox="1"/>
          <p:nvPr/>
        </p:nvSpPr>
        <p:spPr>
          <a:xfrm>
            <a:off x="13812253" y="2253425"/>
            <a:ext cx="657847" cy="5539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 err="1">
                <a:solidFill>
                  <a:schemeClr val="dk1"/>
                </a:solidFill>
              </a:rPr>
              <a:t>Nông</a:t>
            </a:r>
            <a:r>
              <a:rPr lang="en-US" altLang="ko" sz="1200" b="1" dirty="0">
                <a:solidFill>
                  <a:schemeClr val="dk1"/>
                </a:solidFill>
              </a:rPr>
              <a:t> </a:t>
            </a:r>
            <a:r>
              <a:rPr lang="en-US" altLang="ko" sz="1200" b="1" dirty="0" err="1">
                <a:solidFill>
                  <a:schemeClr val="dk1"/>
                </a:solidFill>
              </a:rPr>
              <a:t>thôn</a:t>
            </a: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446" name="Google Shape;446;p29"/>
          <p:cNvSpPr txBox="1"/>
          <p:nvPr/>
        </p:nvSpPr>
        <p:spPr>
          <a:xfrm>
            <a:off x="9654139" y="5801749"/>
            <a:ext cx="1303461" cy="15519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người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nhập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cư</a:t>
            </a:r>
            <a:endParaRPr sz="1000" b="1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người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xuất</a:t>
            </a:r>
            <a:r>
              <a:rPr lang="en-US" altLang="ko" sz="1000" b="1" dirty="0">
                <a:solidFill>
                  <a:schemeClr val="dk1"/>
                </a:solidFill>
              </a:rPr>
              <a:t> c ư</a:t>
            </a:r>
            <a:endParaRPr sz="1000" b="1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Tỷ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suất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nhập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cư</a:t>
            </a:r>
            <a:endParaRPr sz="1000" b="1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dk1"/>
                </a:solidFill>
              </a:rPr>
              <a:t>Tỷ</a:t>
            </a:r>
            <a:r>
              <a:rPr lang="en-US" sz="1000" b="1" dirty="0">
                <a:solidFill>
                  <a:schemeClr val="dk1"/>
                </a:solidFill>
              </a:rPr>
              <a:t> </a:t>
            </a:r>
            <a:r>
              <a:rPr lang="en-US" sz="1000" b="1" dirty="0" err="1">
                <a:solidFill>
                  <a:schemeClr val="dk1"/>
                </a:solidFill>
              </a:rPr>
              <a:t>suất</a:t>
            </a:r>
            <a:r>
              <a:rPr lang="en-US" sz="1000" b="1" dirty="0">
                <a:solidFill>
                  <a:schemeClr val="dk1"/>
                </a:solidFill>
              </a:rPr>
              <a:t> </a:t>
            </a:r>
            <a:r>
              <a:rPr lang="en-US" sz="1000" b="1" dirty="0" err="1">
                <a:solidFill>
                  <a:schemeClr val="dk1"/>
                </a:solidFill>
              </a:rPr>
              <a:t>xuất</a:t>
            </a:r>
            <a:r>
              <a:rPr lang="en-US" sz="1000" b="1" dirty="0">
                <a:solidFill>
                  <a:schemeClr val="dk1"/>
                </a:solidFill>
              </a:rPr>
              <a:t> </a:t>
            </a:r>
            <a:r>
              <a:rPr lang="en-US" sz="1000" b="1" dirty="0" err="1">
                <a:solidFill>
                  <a:schemeClr val="dk1"/>
                </a:solidFill>
              </a:rPr>
              <a:t>cư</a:t>
            </a:r>
            <a:endParaRPr sz="1000" b="1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Tỷ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suất</a:t>
            </a:r>
            <a:r>
              <a:rPr lang="en-US" altLang="ko" sz="1000" b="1" dirty="0">
                <a:solidFill>
                  <a:schemeClr val="dk1"/>
                </a:solidFill>
              </a:rPr>
              <a:t> di </a:t>
            </a:r>
            <a:r>
              <a:rPr lang="en-US" altLang="ko" sz="1000" b="1" dirty="0" err="1">
                <a:solidFill>
                  <a:schemeClr val="dk1"/>
                </a:solidFill>
              </a:rPr>
              <a:t>cư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thuần</a:t>
            </a:r>
            <a:endParaRPr sz="1000" b="1" dirty="0">
              <a:solidFill>
                <a:schemeClr val="dk1"/>
              </a:solidFill>
            </a:endParaRPr>
          </a:p>
        </p:txBody>
      </p:sp>
      <p:cxnSp>
        <p:nvCxnSpPr>
          <p:cNvPr id="447" name="Google Shape;447;p29"/>
          <p:cNvCxnSpPr/>
          <p:nvPr/>
        </p:nvCxnSpPr>
        <p:spPr>
          <a:xfrm>
            <a:off x="10115250" y="6445550"/>
            <a:ext cx="73911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9"/>
          <p:cNvSpPr txBox="1"/>
          <p:nvPr/>
        </p:nvSpPr>
        <p:spPr>
          <a:xfrm>
            <a:off x="384375" y="5536871"/>
            <a:ext cx="1159800" cy="46163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dk1"/>
                </a:solidFill>
              </a:rPr>
              <a:t>So </a:t>
            </a:r>
            <a:r>
              <a:rPr lang="en-US" altLang="ko" sz="1200" b="1" dirty="0" err="1">
                <a:solidFill>
                  <a:schemeClr val="dk1"/>
                </a:solidFill>
              </a:rPr>
              <a:t>sánh</a:t>
            </a: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449" name="Google Shape;449;p29"/>
          <p:cNvSpPr txBox="1"/>
          <p:nvPr/>
        </p:nvSpPr>
        <p:spPr>
          <a:xfrm>
            <a:off x="429550" y="7104775"/>
            <a:ext cx="1159800" cy="36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</a:rPr>
              <a:t>남녀구성비</a:t>
            </a: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450" name="Google Shape;450;p29"/>
          <p:cNvSpPr txBox="1"/>
          <p:nvPr/>
        </p:nvSpPr>
        <p:spPr>
          <a:xfrm>
            <a:off x="207124" y="5845240"/>
            <a:ext cx="2250776" cy="36930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800" b="1" dirty="0">
                <a:solidFill>
                  <a:schemeClr val="dk1"/>
                </a:solidFill>
              </a:rPr>
              <a:t>So </a:t>
            </a:r>
            <a:r>
              <a:rPr lang="en-US" altLang="ko" sz="800" b="1" dirty="0" err="1">
                <a:solidFill>
                  <a:schemeClr val="dk1"/>
                </a:solidFill>
              </a:rPr>
              <a:t>với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các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đô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thị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trên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toàn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quốc</a:t>
            </a:r>
            <a:endParaRPr sz="800" b="1" dirty="0">
              <a:solidFill>
                <a:schemeClr val="dk1"/>
              </a:solidFill>
            </a:endParaRPr>
          </a:p>
        </p:txBody>
      </p:sp>
      <p:sp>
        <p:nvSpPr>
          <p:cNvPr id="451" name="Google Shape;451;p29"/>
          <p:cNvSpPr txBox="1"/>
          <p:nvPr/>
        </p:nvSpPr>
        <p:spPr>
          <a:xfrm>
            <a:off x="198025" y="6138651"/>
            <a:ext cx="2260850" cy="36930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800" b="1" dirty="0">
                <a:solidFill>
                  <a:schemeClr val="dk1"/>
                </a:solidFill>
              </a:rPr>
              <a:t>So </a:t>
            </a:r>
            <a:r>
              <a:rPr lang="en-US" altLang="ko" sz="800" b="1" dirty="0" err="1">
                <a:solidFill>
                  <a:schemeClr val="dk1"/>
                </a:solidFill>
              </a:rPr>
              <a:t>với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các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đô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thị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khác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của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Quảng</a:t>
            </a:r>
            <a:r>
              <a:rPr lang="en-US" altLang="ko" sz="800" b="1" dirty="0">
                <a:solidFill>
                  <a:schemeClr val="dk1"/>
                </a:solidFill>
              </a:rPr>
              <a:t> Nam</a:t>
            </a:r>
            <a:endParaRPr sz="800" b="1" dirty="0">
              <a:solidFill>
                <a:schemeClr val="dk1"/>
              </a:solidFill>
            </a:endParaRPr>
          </a:p>
        </p:txBody>
      </p:sp>
      <p:sp>
        <p:nvSpPr>
          <p:cNvPr id="452" name="Google Shape;452;p29"/>
          <p:cNvSpPr txBox="1"/>
          <p:nvPr/>
        </p:nvSpPr>
        <p:spPr>
          <a:xfrm>
            <a:off x="2451850" y="6129934"/>
            <a:ext cx="737700" cy="34955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err="1">
                <a:solidFill>
                  <a:schemeClr val="dk1"/>
                </a:solidFill>
              </a:rPr>
              <a:t>Đứng</a:t>
            </a:r>
            <a:r>
              <a:rPr lang="en-US" sz="800" b="1" dirty="0">
                <a:solidFill>
                  <a:schemeClr val="dk1"/>
                </a:solidFill>
              </a:rPr>
              <a:t> </a:t>
            </a:r>
            <a:r>
              <a:rPr lang="en-US" sz="800" b="1" dirty="0" err="1">
                <a:solidFill>
                  <a:schemeClr val="dk1"/>
                </a:solidFill>
              </a:rPr>
              <a:t>thứ</a:t>
            </a:r>
            <a:r>
              <a:rPr lang="en-US" sz="800" b="1" dirty="0">
                <a:solidFill>
                  <a:schemeClr val="dk1"/>
                </a:solidFill>
              </a:rPr>
              <a:t> </a:t>
            </a:r>
            <a:r>
              <a:rPr lang="en-US" sz="1500" b="1" dirty="0">
                <a:solidFill>
                  <a:schemeClr val="dk1"/>
                </a:solidFill>
              </a:rPr>
              <a:t>1</a:t>
            </a:r>
            <a:endParaRPr sz="1500" b="1" dirty="0">
              <a:solidFill>
                <a:schemeClr val="dk1"/>
              </a:solidFill>
            </a:endParaRPr>
          </a:p>
        </p:txBody>
      </p:sp>
      <p:sp>
        <p:nvSpPr>
          <p:cNvPr id="453" name="Google Shape;453;p29"/>
          <p:cNvSpPr txBox="1"/>
          <p:nvPr/>
        </p:nvSpPr>
        <p:spPr>
          <a:xfrm>
            <a:off x="820950" y="6492600"/>
            <a:ext cx="1637100" cy="32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작년대비 인구수 증감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454" name="Google Shape;454;p29"/>
          <p:cNvSpPr txBox="1"/>
          <p:nvPr/>
        </p:nvSpPr>
        <p:spPr>
          <a:xfrm>
            <a:off x="2405400" y="6448175"/>
            <a:ext cx="737700" cy="40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6AA84F"/>
                </a:solidFill>
              </a:rPr>
              <a:t>↑</a:t>
            </a:r>
            <a:r>
              <a:rPr lang="ko" b="1" dirty="0">
                <a:solidFill>
                  <a:srgbClr val="6AA84F"/>
                </a:solidFill>
              </a:rPr>
              <a:t> 0.1%</a:t>
            </a:r>
            <a:endParaRPr b="1" dirty="0">
              <a:solidFill>
                <a:srgbClr val="6AA84F"/>
              </a:solidFill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429550" y="8498325"/>
            <a:ext cx="1159800" cy="36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출생자/사망자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820950" y="8842175"/>
            <a:ext cx="1637100" cy="447068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b="1" dirty="0" err="1">
                <a:solidFill>
                  <a:schemeClr val="dk1"/>
                </a:solidFill>
              </a:rPr>
              <a:t>Số</a:t>
            </a:r>
            <a:r>
              <a:rPr lang="en-US" altLang="ko" sz="900" b="1" dirty="0">
                <a:solidFill>
                  <a:schemeClr val="dk1"/>
                </a:solidFill>
              </a:rPr>
              <a:t> </a:t>
            </a:r>
            <a:r>
              <a:rPr lang="en-US" altLang="ko" sz="900" b="1" dirty="0" err="1">
                <a:solidFill>
                  <a:schemeClr val="dk1"/>
                </a:solidFill>
              </a:rPr>
              <a:t>trẻ</a:t>
            </a:r>
            <a:r>
              <a:rPr lang="en-US" altLang="ko" sz="900" b="1" dirty="0">
                <a:solidFill>
                  <a:schemeClr val="dk1"/>
                </a:solidFill>
              </a:rPr>
              <a:t> </a:t>
            </a:r>
            <a:r>
              <a:rPr lang="en-US" altLang="ko" sz="900" b="1" dirty="0" err="1">
                <a:solidFill>
                  <a:schemeClr val="dk1"/>
                </a:solidFill>
              </a:rPr>
              <a:t>em</a:t>
            </a:r>
            <a:r>
              <a:rPr lang="en-US" altLang="ko" sz="900" b="1" dirty="0">
                <a:solidFill>
                  <a:schemeClr val="dk1"/>
                </a:solidFill>
              </a:rPr>
              <a:t> </a:t>
            </a:r>
            <a:r>
              <a:rPr lang="en-US" altLang="ko" sz="900" b="1" dirty="0" err="1">
                <a:solidFill>
                  <a:schemeClr val="dk1"/>
                </a:solidFill>
              </a:rPr>
              <a:t>sinh</a:t>
            </a:r>
            <a:r>
              <a:rPr lang="en-US" altLang="ko" sz="900" b="1" dirty="0">
                <a:solidFill>
                  <a:schemeClr val="dk1"/>
                </a:solidFill>
              </a:rPr>
              <a:t> ra </a:t>
            </a:r>
            <a:r>
              <a:rPr lang="en-US" altLang="ko" sz="900" b="1" dirty="0" err="1">
                <a:solidFill>
                  <a:schemeClr val="dk1"/>
                </a:solidFill>
              </a:rPr>
              <a:t>trong</a:t>
            </a:r>
            <a:r>
              <a:rPr lang="en-US" altLang="ko" sz="900" b="1" dirty="0">
                <a:solidFill>
                  <a:schemeClr val="dk1"/>
                </a:solidFill>
              </a:rPr>
              <a:t> </a:t>
            </a:r>
            <a:r>
              <a:rPr lang="en-US" altLang="ko" sz="900" b="1" dirty="0" err="1">
                <a:solidFill>
                  <a:schemeClr val="dk1"/>
                </a:solidFill>
              </a:rPr>
              <a:t>năm</a:t>
            </a:r>
            <a:endParaRPr sz="900" b="1" dirty="0">
              <a:solidFill>
                <a:schemeClr val="dk1"/>
              </a:solidFill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2458050" y="8816825"/>
            <a:ext cx="684900" cy="4002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00000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820950" y="9306375"/>
            <a:ext cx="1637100" cy="3231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b="1" dirty="0" err="1">
                <a:solidFill>
                  <a:schemeClr val="dk1"/>
                </a:solidFill>
              </a:rPr>
              <a:t>Số</a:t>
            </a:r>
            <a:r>
              <a:rPr lang="en-US" altLang="ko" sz="900" b="1" dirty="0">
                <a:solidFill>
                  <a:schemeClr val="dk1"/>
                </a:solidFill>
              </a:rPr>
              <a:t> </a:t>
            </a:r>
            <a:r>
              <a:rPr lang="en-US" altLang="ko" sz="900" b="1" dirty="0" err="1">
                <a:solidFill>
                  <a:schemeClr val="dk1"/>
                </a:solidFill>
              </a:rPr>
              <a:t>người</a:t>
            </a:r>
            <a:r>
              <a:rPr lang="en-US" altLang="ko" sz="900" b="1" dirty="0">
                <a:solidFill>
                  <a:schemeClr val="dk1"/>
                </a:solidFill>
              </a:rPr>
              <a:t> </a:t>
            </a:r>
            <a:r>
              <a:rPr lang="en-US" altLang="ko" sz="900" b="1" dirty="0" err="1">
                <a:solidFill>
                  <a:schemeClr val="dk1"/>
                </a:solidFill>
              </a:rPr>
              <a:t>chết</a:t>
            </a:r>
            <a:r>
              <a:rPr lang="en-US" altLang="ko" sz="900" b="1" dirty="0">
                <a:solidFill>
                  <a:schemeClr val="dk1"/>
                </a:solidFill>
              </a:rPr>
              <a:t> </a:t>
            </a:r>
            <a:r>
              <a:rPr lang="en-US" altLang="ko" sz="900" b="1" dirty="0" err="1">
                <a:solidFill>
                  <a:schemeClr val="dk1"/>
                </a:solidFill>
              </a:rPr>
              <a:t>trong</a:t>
            </a:r>
            <a:r>
              <a:rPr lang="en-US" altLang="ko" sz="900" b="1" dirty="0">
                <a:solidFill>
                  <a:schemeClr val="dk1"/>
                </a:solidFill>
              </a:rPr>
              <a:t> </a:t>
            </a:r>
            <a:r>
              <a:rPr lang="en-US" altLang="ko" sz="900" b="1" dirty="0" err="1">
                <a:solidFill>
                  <a:schemeClr val="dk1"/>
                </a:solidFill>
              </a:rPr>
              <a:t>năm</a:t>
            </a:r>
            <a:endParaRPr sz="900" b="1" dirty="0">
              <a:solidFill>
                <a:schemeClr val="dk1"/>
              </a:solidFill>
            </a:endParaRPr>
          </a:p>
        </p:txBody>
      </p:sp>
      <p:sp>
        <p:nvSpPr>
          <p:cNvPr id="459" name="Google Shape;459;p29"/>
          <p:cNvSpPr txBox="1"/>
          <p:nvPr/>
        </p:nvSpPr>
        <p:spPr>
          <a:xfrm>
            <a:off x="2458050" y="9267825"/>
            <a:ext cx="684900" cy="4002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00000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60" name="Google Shape;460;p29"/>
          <p:cNvSpPr txBox="1"/>
          <p:nvPr/>
        </p:nvSpPr>
        <p:spPr>
          <a:xfrm>
            <a:off x="820950" y="7680113"/>
            <a:ext cx="1637100" cy="32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B7B7B7"/>
                </a:solidFill>
              </a:rPr>
              <a:t>남성인구/여성인구*100</a:t>
            </a:r>
            <a:endParaRPr sz="900" b="1">
              <a:solidFill>
                <a:srgbClr val="B7B7B7"/>
              </a:solidFill>
            </a:endParaRPr>
          </a:p>
        </p:txBody>
      </p:sp>
      <p:pic>
        <p:nvPicPr>
          <p:cNvPr id="461" name="Google Shape;461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14263" y="2253425"/>
            <a:ext cx="3110411" cy="23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9"/>
          <p:cNvSpPr/>
          <p:nvPr/>
        </p:nvSpPr>
        <p:spPr>
          <a:xfrm>
            <a:off x="3182450" y="1864425"/>
            <a:ext cx="641375" cy="2627250"/>
          </a:xfrm>
          <a:custGeom>
            <a:avLst/>
            <a:gdLst/>
            <a:ahLst/>
            <a:cxnLst/>
            <a:rect l="l" t="t" r="r" b="b"/>
            <a:pathLst>
              <a:path w="25655" h="105090" extrusionOk="0">
                <a:moveTo>
                  <a:pt x="0" y="0"/>
                </a:moveTo>
                <a:lnTo>
                  <a:pt x="25162" y="105090"/>
                </a:lnTo>
                <a:lnTo>
                  <a:pt x="25655" y="1578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lIns="0" rIns="0">
            <a:noAutofit/>
          </a:bodyPr>
          <a:lstStyle/>
          <a:p>
            <a:endParaRPr lang="vi-VN"/>
          </a:p>
        </p:txBody>
      </p:sp>
      <p:cxnSp>
        <p:nvCxnSpPr>
          <p:cNvPr id="463" name="Google Shape;463;p29"/>
          <p:cNvCxnSpPr>
            <a:stCxn id="464" idx="1"/>
          </p:cNvCxnSpPr>
          <p:nvPr/>
        </p:nvCxnSpPr>
        <p:spPr>
          <a:xfrm>
            <a:off x="2324625" y="19169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29"/>
          <p:cNvSpPr/>
          <p:nvPr/>
        </p:nvSpPr>
        <p:spPr>
          <a:xfrm>
            <a:off x="2271525" y="1779350"/>
            <a:ext cx="897900" cy="233100"/>
          </a:xfrm>
          <a:prstGeom prst="roundRect">
            <a:avLst>
              <a:gd name="adj" fmla="val 22415"/>
            </a:avLst>
          </a:prstGeom>
          <a:solidFill>
            <a:srgbClr val="FF0000"/>
          </a:solidFill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2019 </a:t>
            </a:r>
            <a:r>
              <a:rPr lang="ko" b="1">
                <a:solidFill>
                  <a:schemeClr val="dk1"/>
                </a:solidFill>
              </a:rPr>
              <a:t>▼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" name="Google Shape;448;p29">
            <a:extLst>
              <a:ext uri="{FF2B5EF4-FFF2-40B4-BE49-F238E27FC236}">
                <a16:creationId xmlns:a16="http://schemas.microsoft.com/office/drawing/2014/main" id="{598AB95F-F797-4A37-9E6E-329F5641CD69}"/>
              </a:ext>
            </a:extLst>
          </p:cNvPr>
          <p:cNvSpPr txBox="1"/>
          <p:nvPr/>
        </p:nvSpPr>
        <p:spPr>
          <a:xfrm>
            <a:off x="305625" y="5229413"/>
            <a:ext cx="1823662" cy="33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Hiện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trạng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dân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54" name="Google Shape;450;p29">
            <a:extLst>
              <a:ext uri="{FF2B5EF4-FFF2-40B4-BE49-F238E27FC236}">
                <a16:creationId xmlns:a16="http://schemas.microsoft.com/office/drawing/2014/main" id="{2CA5A483-6F9C-43DD-B087-24F945E5F0F8}"/>
              </a:ext>
            </a:extLst>
          </p:cNvPr>
          <p:cNvSpPr txBox="1"/>
          <p:nvPr/>
        </p:nvSpPr>
        <p:spPr>
          <a:xfrm>
            <a:off x="207124" y="6525003"/>
            <a:ext cx="2260850" cy="36930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800" b="1" dirty="0" err="1">
                <a:solidFill>
                  <a:schemeClr val="dk1"/>
                </a:solidFill>
              </a:rPr>
              <a:t>Tăng</a:t>
            </a:r>
            <a:r>
              <a:rPr lang="en-US" altLang="ko" sz="800" b="1" dirty="0">
                <a:solidFill>
                  <a:schemeClr val="dk1"/>
                </a:solidFill>
              </a:rPr>
              <a:t>/</a:t>
            </a:r>
            <a:r>
              <a:rPr lang="en-US" altLang="ko" sz="800" b="1" dirty="0" err="1">
                <a:solidFill>
                  <a:schemeClr val="dk1"/>
                </a:solidFill>
              </a:rPr>
              <a:t>Giảm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dân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số</a:t>
            </a:r>
            <a:r>
              <a:rPr lang="en-US" altLang="ko" sz="800" b="1" dirty="0">
                <a:solidFill>
                  <a:schemeClr val="dk1"/>
                </a:solidFill>
              </a:rPr>
              <a:t> so </a:t>
            </a:r>
            <a:r>
              <a:rPr lang="en-US" altLang="ko" sz="800" b="1" dirty="0" err="1">
                <a:solidFill>
                  <a:schemeClr val="dk1"/>
                </a:solidFill>
              </a:rPr>
              <a:t>với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năm</a:t>
            </a:r>
            <a:r>
              <a:rPr lang="en-US" altLang="ko" sz="800" b="1" dirty="0">
                <a:solidFill>
                  <a:schemeClr val="dk1"/>
                </a:solidFill>
              </a:rPr>
              <a:t> </a:t>
            </a:r>
            <a:r>
              <a:rPr lang="en-US" altLang="ko" sz="800" b="1" dirty="0" err="1">
                <a:solidFill>
                  <a:schemeClr val="dk1"/>
                </a:solidFill>
              </a:rPr>
              <a:t>trước</a:t>
            </a:r>
            <a:endParaRPr sz="800" b="1" dirty="0">
              <a:solidFill>
                <a:schemeClr val="dk1"/>
              </a:solidFill>
            </a:endParaRPr>
          </a:p>
        </p:txBody>
      </p:sp>
      <p:sp>
        <p:nvSpPr>
          <p:cNvPr id="55" name="Google Shape;452;p29">
            <a:extLst>
              <a:ext uri="{FF2B5EF4-FFF2-40B4-BE49-F238E27FC236}">
                <a16:creationId xmlns:a16="http://schemas.microsoft.com/office/drawing/2014/main" id="{B0857996-0818-4A9F-9659-6EDC3776E686}"/>
              </a:ext>
            </a:extLst>
          </p:cNvPr>
          <p:cNvSpPr txBox="1"/>
          <p:nvPr/>
        </p:nvSpPr>
        <p:spPr>
          <a:xfrm>
            <a:off x="2464550" y="5799734"/>
            <a:ext cx="737700" cy="34955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err="1">
                <a:solidFill>
                  <a:schemeClr val="dk1"/>
                </a:solidFill>
              </a:rPr>
              <a:t>Đứng</a:t>
            </a:r>
            <a:r>
              <a:rPr lang="en-US" sz="800" b="1" dirty="0">
                <a:solidFill>
                  <a:schemeClr val="dk1"/>
                </a:solidFill>
              </a:rPr>
              <a:t> </a:t>
            </a:r>
            <a:r>
              <a:rPr lang="en-US" sz="800" b="1" dirty="0" err="1">
                <a:solidFill>
                  <a:schemeClr val="dk1"/>
                </a:solidFill>
              </a:rPr>
              <a:t>thứ</a:t>
            </a:r>
            <a:r>
              <a:rPr lang="en-US" sz="800" b="1" dirty="0">
                <a:solidFill>
                  <a:schemeClr val="dk1"/>
                </a:solidFill>
              </a:rPr>
              <a:t> </a:t>
            </a:r>
            <a:r>
              <a:rPr lang="en-US" sz="1500" b="1" dirty="0">
                <a:solidFill>
                  <a:schemeClr val="dk1"/>
                </a:solidFill>
              </a:rPr>
              <a:t>28</a:t>
            </a:r>
            <a:endParaRPr sz="1500" b="1" dirty="0">
              <a:solidFill>
                <a:schemeClr val="dk1"/>
              </a:solidFill>
            </a:endParaRPr>
          </a:p>
        </p:txBody>
      </p:sp>
      <p:sp>
        <p:nvSpPr>
          <p:cNvPr id="56" name="Google Shape;448;p29">
            <a:extLst>
              <a:ext uri="{FF2B5EF4-FFF2-40B4-BE49-F238E27FC236}">
                <a16:creationId xmlns:a16="http://schemas.microsoft.com/office/drawing/2014/main" id="{D1418FB0-FBD3-41F5-8DED-22E686D72C98}"/>
              </a:ext>
            </a:extLst>
          </p:cNvPr>
          <p:cNvSpPr txBox="1"/>
          <p:nvPr/>
        </p:nvSpPr>
        <p:spPr>
          <a:xfrm>
            <a:off x="243408" y="1765358"/>
            <a:ext cx="1823662" cy="33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Tổng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dân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57" name="Google Shape;441;p29">
            <a:extLst>
              <a:ext uri="{FF2B5EF4-FFF2-40B4-BE49-F238E27FC236}">
                <a16:creationId xmlns:a16="http://schemas.microsoft.com/office/drawing/2014/main" id="{E6C62445-0054-4167-BF30-5CA19FC1E51D}"/>
              </a:ext>
            </a:extLst>
          </p:cNvPr>
          <p:cNvSpPr txBox="1"/>
          <p:nvPr/>
        </p:nvSpPr>
        <p:spPr>
          <a:xfrm>
            <a:off x="345000" y="3957151"/>
            <a:ext cx="1238550" cy="369300"/>
          </a:xfrm>
          <a:prstGeom prst="rect">
            <a:avLst/>
          </a:prstGeom>
          <a:solidFill>
            <a:srgbClr val="BE5727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 err="1">
                <a:solidFill>
                  <a:schemeClr val="lt1"/>
                </a:solidFill>
              </a:rPr>
              <a:t>Phường</a:t>
            </a:r>
            <a:r>
              <a:rPr lang="en-US" altLang="ko" sz="1200" b="1" dirty="0">
                <a:solidFill>
                  <a:schemeClr val="lt1"/>
                </a:solidFill>
              </a:rPr>
              <a:t> B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58" name="Google Shape;441;p29">
            <a:extLst>
              <a:ext uri="{FF2B5EF4-FFF2-40B4-BE49-F238E27FC236}">
                <a16:creationId xmlns:a16="http://schemas.microsoft.com/office/drawing/2014/main" id="{025B329E-2918-488C-97EA-CE16EBE7A547}"/>
              </a:ext>
            </a:extLst>
          </p:cNvPr>
          <p:cNvSpPr txBox="1"/>
          <p:nvPr/>
        </p:nvSpPr>
        <p:spPr>
          <a:xfrm>
            <a:off x="1612888" y="2600265"/>
            <a:ext cx="528137" cy="193735"/>
          </a:xfrm>
          <a:prstGeom prst="rect">
            <a:avLst/>
          </a:prstGeom>
          <a:solidFill>
            <a:srgbClr val="D38E6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800" b="1" dirty="0" err="1">
                <a:solidFill>
                  <a:schemeClr val="lt1"/>
                </a:solidFill>
              </a:rPr>
              <a:t>Phường</a:t>
            </a:r>
            <a:r>
              <a:rPr lang="en-US" altLang="ko" sz="800" b="1" dirty="0">
                <a:solidFill>
                  <a:schemeClr val="lt1"/>
                </a:solidFill>
              </a:rPr>
              <a:t> C</a:t>
            </a:r>
            <a:endParaRPr sz="800" b="1" dirty="0">
              <a:solidFill>
                <a:schemeClr val="lt1"/>
              </a:solidFill>
            </a:endParaRPr>
          </a:p>
        </p:txBody>
      </p:sp>
      <p:sp>
        <p:nvSpPr>
          <p:cNvPr id="59" name="Google Shape;441;p29">
            <a:extLst>
              <a:ext uri="{FF2B5EF4-FFF2-40B4-BE49-F238E27FC236}">
                <a16:creationId xmlns:a16="http://schemas.microsoft.com/office/drawing/2014/main" id="{7C3B10FA-1887-4B1A-A3AA-1C7439ECC27B}"/>
              </a:ext>
            </a:extLst>
          </p:cNvPr>
          <p:cNvSpPr txBox="1"/>
          <p:nvPr/>
        </p:nvSpPr>
        <p:spPr>
          <a:xfrm>
            <a:off x="2170363" y="2592896"/>
            <a:ext cx="528137" cy="193735"/>
          </a:xfrm>
          <a:prstGeom prst="rect">
            <a:avLst/>
          </a:prstGeom>
          <a:solidFill>
            <a:srgbClr val="D38E6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800" b="1" dirty="0" err="1">
                <a:solidFill>
                  <a:schemeClr val="lt1"/>
                </a:solidFill>
              </a:rPr>
              <a:t>Phường</a:t>
            </a:r>
            <a:r>
              <a:rPr lang="en-US" altLang="ko" sz="800" b="1" dirty="0">
                <a:solidFill>
                  <a:schemeClr val="lt1"/>
                </a:solidFill>
              </a:rPr>
              <a:t> D</a:t>
            </a:r>
            <a:endParaRPr sz="800" b="1" dirty="0">
              <a:solidFill>
                <a:schemeClr val="lt1"/>
              </a:solidFill>
            </a:endParaRPr>
          </a:p>
        </p:txBody>
      </p:sp>
      <p:sp>
        <p:nvSpPr>
          <p:cNvPr id="60" name="Google Shape;441;p29">
            <a:extLst>
              <a:ext uri="{FF2B5EF4-FFF2-40B4-BE49-F238E27FC236}">
                <a16:creationId xmlns:a16="http://schemas.microsoft.com/office/drawing/2014/main" id="{789FB18D-6D10-4DD5-903F-5D9044712CE3}"/>
              </a:ext>
            </a:extLst>
          </p:cNvPr>
          <p:cNvSpPr txBox="1"/>
          <p:nvPr/>
        </p:nvSpPr>
        <p:spPr>
          <a:xfrm>
            <a:off x="1593969" y="4011683"/>
            <a:ext cx="528137" cy="193735"/>
          </a:xfrm>
          <a:prstGeom prst="rect">
            <a:avLst/>
          </a:prstGeom>
          <a:solidFill>
            <a:srgbClr val="E7C1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800" b="1" dirty="0" err="1">
                <a:solidFill>
                  <a:schemeClr val="lt1"/>
                </a:solidFill>
              </a:rPr>
              <a:t>Phường</a:t>
            </a:r>
            <a:r>
              <a:rPr lang="en-US" altLang="ko" sz="800" b="1" dirty="0">
                <a:solidFill>
                  <a:schemeClr val="lt1"/>
                </a:solidFill>
              </a:rPr>
              <a:t> E</a:t>
            </a:r>
            <a:endParaRPr sz="800" b="1" dirty="0">
              <a:solidFill>
                <a:schemeClr val="lt1"/>
              </a:solidFill>
            </a:endParaRPr>
          </a:p>
        </p:txBody>
      </p:sp>
      <p:sp>
        <p:nvSpPr>
          <p:cNvPr id="61" name="Google Shape;441;p29">
            <a:extLst>
              <a:ext uri="{FF2B5EF4-FFF2-40B4-BE49-F238E27FC236}">
                <a16:creationId xmlns:a16="http://schemas.microsoft.com/office/drawing/2014/main" id="{56B590ED-1892-4A13-B65F-E1852F52D263}"/>
              </a:ext>
            </a:extLst>
          </p:cNvPr>
          <p:cNvSpPr txBox="1"/>
          <p:nvPr/>
        </p:nvSpPr>
        <p:spPr>
          <a:xfrm>
            <a:off x="1601150" y="4347021"/>
            <a:ext cx="528137" cy="193735"/>
          </a:xfrm>
          <a:prstGeom prst="rect">
            <a:avLst/>
          </a:prstGeom>
          <a:solidFill>
            <a:srgbClr val="E7C1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800" b="1" dirty="0" err="1">
                <a:solidFill>
                  <a:schemeClr val="lt1"/>
                </a:solidFill>
              </a:rPr>
              <a:t>Phường</a:t>
            </a:r>
            <a:r>
              <a:rPr lang="en-US" altLang="ko" sz="800" b="1" dirty="0">
                <a:solidFill>
                  <a:schemeClr val="lt1"/>
                </a:solidFill>
              </a:rPr>
              <a:t> F</a:t>
            </a:r>
            <a:endParaRPr sz="800" b="1" dirty="0">
              <a:solidFill>
                <a:schemeClr val="lt1"/>
              </a:solidFill>
            </a:endParaRPr>
          </a:p>
        </p:txBody>
      </p:sp>
      <p:sp>
        <p:nvSpPr>
          <p:cNvPr id="62" name="Google Shape;446;p29">
            <a:extLst>
              <a:ext uri="{FF2B5EF4-FFF2-40B4-BE49-F238E27FC236}">
                <a16:creationId xmlns:a16="http://schemas.microsoft.com/office/drawing/2014/main" id="{8697F444-5F8A-451B-9C37-EAA1E4AA842A}"/>
              </a:ext>
            </a:extLst>
          </p:cNvPr>
          <p:cNvSpPr txBox="1"/>
          <p:nvPr/>
        </p:nvSpPr>
        <p:spPr>
          <a:xfrm>
            <a:off x="9557886" y="3289257"/>
            <a:ext cx="741147" cy="5539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Phân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bố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theo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độ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tuổi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63" name="Google Shape;446;p29">
            <a:extLst>
              <a:ext uri="{FF2B5EF4-FFF2-40B4-BE49-F238E27FC236}">
                <a16:creationId xmlns:a16="http://schemas.microsoft.com/office/drawing/2014/main" id="{95662BDC-5F63-48CD-896B-9CD4A7AC38CB}"/>
              </a:ext>
            </a:extLst>
          </p:cNvPr>
          <p:cNvSpPr txBox="1"/>
          <p:nvPr/>
        </p:nvSpPr>
        <p:spPr>
          <a:xfrm>
            <a:off x="9662855" y="5345289"/>
            <a:ext cx="1656453" cy="385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Dân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r>
              <a:rPr lang="en-US" altLang="ko" sz="1000" b="1" dirty="0">
                <a:solidFill>
                  <a:schemeClr val="dk1"/>
                </a:solidFill>
              </a:rPr>
              <a:t> di </a:t>
            </a:r>
            <a:r>
              <a:rPr lang="en-US" altLang="ko" sz="1000" b="1" dirty="0" err="1">
                <a:solidFill>
                  <a:schemeClr val="dk1"/>
                </a:solidFill>
              </a:rPr>
              <a:t>cư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64" name="Google Shape;445;p29">
            <a:extLst>
              <a:ext uri="{FF2B5EF4-FFF2-40B4-BE49-F238E27FC236}">
                <a16:creationId xmlns:a16="http://schemas.microsoft.com/office/drawing/2014/main" id="{8A833F8C-09E0-499C-A9D5-AB486BF9B774}"/>
              </a:ext>
            </a:extLst>
          </p:cNvPr>
          <p:cNvSpPr txBox="1"/>
          <p:nvPr/>
        </p:nvSpPr>
        <p:spPr>
          <a:xfrm>
            <a:off x="12020350" y="2175251"/>
            <a:ext cx="1271276" cy="5539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Dân</a:t>
            </a:r>
            <a:r>
              <a:rPr lang="en-US" sz="900" dirty="0">
                <a:solidFill>
                  <a:schemeClr val="dk1"/>
                </a:solidFill>
              </a:rPr>
              <a:t> </a:t>
            </a:r>
            <a:r>
              <a:rPr lang="en-US" sz="900" dirty="0" err="1">
                <a:solidFill>
                  <a:schemeClr val="dk1"/>
                </a:solidFill>
              </a:rPr>
              <a:t>số</a:t>
            </a:r>
            <a:r>
              <a:rPr lang="en-US" sz="900" dirty="0">
                <a:solidFill>
                  <a:schemeClr val="dk1"/>
                </a:solidFill>
              </a:rPr>
              <a:t> </a:t>
            </a:r>
            <a:r>
              <a:rPr lang="en-US" sz="900" dirty="0" err="1">
                <a:solidFill>
                  <a:schemeClr val="dk1"/>
                </a:solidFill>
              </a:rPr>
              <a:t>nam</a:t>
            </a:r>
            <a:r>
              <a:rPr lang="en-US" sz="900" dirty="0">
                <a:solidFill>
                  <a:schemeClr val="dk1"/>
                </a:solidFill>
              </a:rPr>
              <a:t> 1,000,000</a:t>
            </a:r>
          </a:p>
          <a:p>
            <a:pPr>
              <a:lnSpc>
                <a:spcPct val="150000"/>
              </a:lnSpc>
            </a:pPr>
            <a:r>
              <a:rPr lang="en-US" sz="900" dirty="0" err="1">
                <a:solidFill>
                  <a:schemeClr val="dk1"/>
                </a:solidFill>
              </a:rPr>
              <a:t>Dân</a:t>
            </a:r>
            <a:r>
              <a:rPr lang="en-US" sz="900" dirty="0">
                <a:solidFill>
                  <a:schemeClr val="dk1"/>
                </a:solidFill>
              </a:rPr>
              <a:t> </a:t>
            </a:r>
            <a:r>
              <a:rPr lang="en-US" sz="900" dirty="0" err="1">
                <a:solidFill>
                  <a:schemeClr val="dk1"/>
                </a:solidFill>
              </a:rPr>
              <a:t>số</a:t>
            </a:r>
            <a:r>
              <a:rPr lang="en-US" sz="900" dirty="0">
                <a:solidFill>
                  <a:schemeClr val="dk1"/>
                </a:solidFill>
              </a:rPr>
              <a:t> </a:t>
            </a:r>
            <a:r>
              <a:rPr lang="en-US" sz="900" dirty="0" err="1">
                <a:solidFill>
                  <a:schemeClr val="dk1"/>
                </a:solidFill>
              </a:rPr>
              <a:t>nữ</a:t>
            </a:r>
            <a:r>
              <a:rPr lang="en-US" sz="900" dirty="0">
                <a:solidFill>
                  <a:schemeClr val="dk1"/>
                </a:solidFill>
              </a:rPr>
              <a:t> 900,000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65" name="Google Shape;446;p29">
            <a:extLst>
              <a:ext uri="{FF2B5EF4-FFF2-40B4-BE49-F238E27FC236}">
                <a16:creationId xmlns:a16="http://schemas.microsoft.com/office/drawing/2014/main" id="{4B63979C-63D6-41E2-812C-344FD7948E6E}"/>
              </a:ext>
            </a:extLst>
          </p:cNvPr>
          <p:cNvSpPr txBox="1"/>
          <p:nvPr/>
        </p:nvSpPr>
        <p:spPr>
          <a:xfrm>
            <a:off x="3341125" y="7627604"/>
            <a:ext cx="1303461" cy="15519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người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nhập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cư</a:t>
            </a:r>
            <a:endParaRPr sz="1000" b="1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người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xuất</a:t>
            </a:r>
            <a:r>
              <a:rPr lang="en-US" altLang="ko" sz="1000" b="1" dirty="0">
                <a:solidFill>
                  <a:schemeClr val="dk1"/>
                </a:solidFill>
              </a:rPr>
              <a:t> c ư</a:t>
            </a:r>
            <a:endParaRPr sz="1000" b="1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Tỷ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suất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nhập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cư</a:t>
            </a:r>
            <a:endParaRPr sz="1000" b="1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dk1"/>
                </a:solidFill>
              </a:rPr>
              <a:t>Tỷ</a:t>
            </a:r>
            <a:r>
              <a:rPr lang="en-US" sz="1000" b="1" dirty="0">
                <a:solidFill>
                  <a:schemeClr val="dk1"/>
                </a:solidFill>
              </a:rPr>
              <a:t> </a:t>
            </a:r>
            <a:r>
              <a:rPr lang="en-US" sz="1000" b="1" dirty="0" err="1">
                <a:solidFill>
                  <a:schemeClr val="dk1"/>
                </a:solidFill>
              </a:rPr>
              <a:t>suất</a:t>
            </a:r>
            <a:r>
              <a:rPr lang="en-US" sz="1000" b="1" dirty="0">
                <a:solidFill>
                  <a:schemeClr val="dk1"/>
                </a:solidFill>
              </a:rPr>
              <a:t> </a:t>
            </a:r>
            <a:r>
              <a:rPr lang="en-US" sz="1000" b="1" dirty="0" err="1">
                <a:solidFill>
                  <a:schemeClr val="dk1"/>
                </a:solidFill>
              </a:rPr>
              <a:t>xuất</a:t>
            </a:r>
            <a:r>
              <a:rPr lang="en-US" sz="1000" b="1" dirty="0">
                <a:solidFill>
                  <a:schemeClr val="dk1"/>
                </a:solidFill>
              </a:rPr>
              <a:t> </a:t>
            </a:r>
            <a:r>
              <a:rPr lang="en-US" sz="1000" b="1" dirty="0" err="1">
                <a:solidFill>
                  <a:schemeClr val="dk1"/>
                </a:solidFill>
              </a:rPr>
              <a:t>cư</a:t>
            </a:r>
            <a:endParaRPr sz="1000" b="1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Tỷ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suất</a:t>
            </a:r>
            <a:r>
              <a:rPr lang="en-US" altLang="ko" sz="1000" b="1" dirty="0">
                <a:solidFill>
                  <a:schemeClr val="dk1"/>
                </a:solidFill>
              </a:rPr>
              <a:t> di </a:t>
            </a:r>
            <a:r>
              <a:rPr lang="en-US" altLang="ko" sz="1000" b="1" dirty="0" err="1">
                <a:solidFill>
                  <a:schemeClr val="dk1"/>
                </a:solidFill>
              </a:rPr>
              <a:t>cư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thuần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66" name="Google Shape;448;p29">
            <a:extLst>
              <a:ext uri="{FF2B5EF4-FFF2-40B4-BE49-F238E27FC236}">
                <a16:creationId xmlns:a16="http://schemas.microsoft.com/office/drawing/2014/main" id="{A19BA659-3498-4747-BECA-CE11987CC99D}"/>
              </a:ext>
            </a:extLst>
          </p:cNvPr>
          <p:cNvSpPr txBox="1"/>
          <p:nvPr/>
        </p:nvSpPr>
        <p:spPr>
          <a:xfrm>
            <a:off x="340919" y="7120692"/>
            <a:ext cx="1823662" cy="338524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Tỷ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giới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tính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của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dân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67" name="Google Shape;448;p29">
            <a:extLst>
              <a:ext uri="{FF2B5EF4-FFF2-40B4-BE49-F238E27FC236}">
                <a16:creationId xmlns:a16="http://schemas.microsoft.com/office/drawing/2014/main" id="{5EFD4CB9-4E51-47F9-9BFB-5152A07BA7CE}"/>
              </a:ext>
            </a:extLst>
          </p:cNvPr>
          <p:cNvSpPr txBox="1"/>
          <p:nvPr/>
        </p:nvSpPr>
        <p:spPr>
          <a:xfrm>
            <a:off x="602527" y="7681821"/>
            <a:ext cx="1823662" cy="338524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Dân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nam</a:t>
            </a:r>
            <a:r>
              <a:rPr lang="en-US" altLang="ko" sz="1000" b="1" dirty="0">
                <a:solidFill>
                  <a:schemeClr val="dk1"/>
                </a:solidFill>
              </a:rPr>
              <a:t>/</a:t>
            </a:r>
            <a:r>
              <a:rPr lang="en-US" altLang="ko" sz="1000" b="1" dirty="0" err="1">
                <a:solidFill>
                  <a:schemeClr val="dk1"/>
                </a:solidFill>
              </a:rPr>
              <a:t>Dân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nữ</a:t>
            </a:r>
            <a:r>
              <a:rPr lang="en-US" altLang="ko" sz="1000" b="1" dirty="0">
                <a:solidFill>
                  <a:schemeClr val="dk1"/>
                </a:solidFill>
              </a:rPr>
              <a:t>*100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68" name="Google Shape;448;p29">
            <a:extLst>
              <a:ext uri="{FF2B5EF4-FFF2-40B4-BE49-F238E27FC236}">
                <a16:creationId xmlns:a16="http://schemas.microsoft.com/office/drawing/2014/main" id="{57D82B4F-61AE-4870-AB3C-B24D644F5447}"/>
              </a:ext>
            </a:extLst>
          </p:cNvPr>
          <p:cNvSpPr txBox="1"/>
          <p:nvPr/>
        </p:nvSpPr>
        <p:spPr>
          <a:xfrm>
            <a:off x="321200" y="8554589"/>
            <a:ext cx="1823662" cy="338524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chemeClr val="dk1"/>
                </a:solidFill>
              </a:rPr>
              <a:t>Tỷ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giới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tính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của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dân</a:t>
            </a:r>
            <a:r>
              <a:rPr lang="en-US" altLang="ko" sz="1000" b="1" dirty="0">
                <a:solidFill>
                  <a:schemeClr val="dk1"/>
                </a:solidFill>
              </a:rPr>
              <a:t> </a:t>
            </a:r>
            <a:r>
              <a:rPr lang="en-US" altLang="ko" sz="1000" b="1" dirty="0" err="1">
                <a:solidFill>
                  <a:schemeClr val="dk1"/>
                </a:solidFill>
              </a:rPr>
              <a:t>số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69" name="Google Shape;446;p29">
            <a:extLst>
              <a:ext uri="{FF2B5EF4-FFF2-40B4-BE49-F238E27FC236}">
                <a16:creationId xmlns:a16="http://schemas.microsoft.com/office/drawing/2014/main" id="{07A5EF75-0743-4274-8F95-57DC679FDDAE}"/>
              </a:ext>
            </a:extLst>
          </p:cNvPr>
          <p:cNvSpPr txBox="1"/>
          <p:nvPr/>
        </p:nvSpPr>
        <p:spPr>
          <a:xfrm>
            <a:off x="10540762" y="3316145"/>
            <a:ext cx="741146" cy="3123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700" b="1" dirty="0" err="1">
                <a:solidFill>
                  <a:schemeClr val="dk1"/>
                </a:solidFill>
              </a:rPr>
              <a:t>Thiếu</a:t>
            </a:r>
            <a:r>
              <a:rPr lang="en-US" altLang="ko" sz="700" b="1" dirty="0">
                <a:solidFill>
                  <a:schemeClr val="dk1"/>
                </a:solidFill>
              </a:rPr>
              <a:t> </a:t>
            </a:r>
            <a:r>
              <a:rPr lang="en-US" altLang="ko" sz="700" b="1" dirty="0" err="1">
                <a:solidFill>
                  <a:schemeClr val="dk1"/>
                </a:solidFill>
              </a:rPr>
              <a:t>nhi</a:t>
            </a:r>
            <a:endParaRPr sz="700" b="1" dirty="0">
              <a:solidFill>
                <a:schemeClr val="dk1"/>
              </a:solidFill>
            </a:endParaRPr>
          </a:p>
        </p:txBody>
      </p:sp>
      <p:sp>
        <p:nvSpPr>
          <p:cNvPr id="71" name="Google Shape;446;p29">
            <a:extLst>
              <a:ext uri="{FF2B5EF4-FFF2-40B4-BE49-F238E27FC236}">
                <a16:creationId xmlns:a16="http://schemas.microsoft.com/office/drawing/2014/main" id="{1357B15F-0A22-4ACC-A6DD-2BC9561E8EA5}"/>
              </a:ext>
            </a:extLst>
          </p:cNvPr>
          <p:cNvSpPr txBox="1"/>
          <p:nvPr/>
        </p:nvSpPr>
        <p:spPr>
          <a:xfrm>
            <a:off x="11430657" y="3350560"/>
            <a:ext cx="360289" cy="403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700" b="1" dirty="0" err="1">
                <a:solidFill>
                  <a:schemeClr val="dk1"/>
                </a:solidFill>
              </a:rPr>
              <a:t>Thiếu</a:t>
            </a:r>
            <a:r>
              <a:rPr lang="en-US" altLang="ko" sz="700" b="1" dirty="0">
                <a:solidFill>
                  <a:schemeClr val="dk1"/>
                </a:solidFill>
              </a:rPr>
              <a:t> </a:t>
            </a:r>
            <a:r>
              <a:rPr lang="en-US" altLang="ko" sz="700" b="1" dirty="0" err="1">
                <a:solidFill>
                  <a:schemeClr val="dk1"/>
                </a:solidFill>
              </a:rPr>
              <a:t>niên</a:t>
            </a:r>
            <a:endParaRPr sz="700" b="1" dirty="0">
              <a:solidFill>
                <a:schemeClr val="dk1"/>
              </a:solidFill>
            </a:endParaRPr>
          </a:p>
        </p:txBody>
      </p:sp>
      <p:sp>
        <p:nvSpPr>
          <p:cNvPr id="72" name="Google Shape;446;p29">
            <a:extLst>
              <a:ext uri="{FF2B5EF4-FFF2-40B4-BE49-F238E27FC236}">
                <a16:creationId xmlns:a16="http://schemas.microsoft.com/office/drawing/2014/main" id="{18228045-79D1-4802-A5F7-8CFCB13EA0DA}"/>
              </a:ext>
            </a:extLst>
          </p:cNvPr>
          <p:cNvSpPr txBox="1"/>
          <p:nvPr/>
        </p:nvSpPr>
        <p:spPr>
          <a:xfrm>
            <a:off x="12001098" y="3305098"/>
            <a:ext cx="271113" cy="403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700" b="1" dirty="0">
                <a:solidFill>
                  <a:schemeClr val="dk1"/>
                </a:solidFill>
              </a:rPr>
              <a:t>Thanh </a:t>
            </a:r>
            <a:r>
              <a:rPr lang="en-US" altLang="ko" sz="700" b="1" dirty="0" err="1">
                <a:solidFill>
                  <a:schemeClr val="dk1"/>
                </a:solidFill>
              </a:rPr>
              <a:t>niên</a:t>
            </a:r>
            <a:endParaRPr sz="700" b="1" dirty="0">
              <a:solidFill>
                <a:schemeClr val="dk1"/>
              </a:solidFill>
            </a:endParaRPr>
          </a:p>
        </p:txBody>
      </p:sp>
      <p:sp>
        <p:nvSpPr>
          <p:cNvPr id="73" name="Google Shape;446;p29">
            <a:extLst>
              <a:ext uri="{FF2B5EF4-FFF2-40B4-BE49-F238E27FC236}">
                <a16:creationId xmlns:a16="http://schemas.microsoft.com/office/drawing/2014/main" id="{FF1189FE-75DE-4CCD-BAC9-138F660CFC16}"/>
              </a:ext>
            </a:extLst>
          </p:cNvPr>
          <p:cNvSpPr txBox="1"/>
          <p:nvPr/>
        </p:nvSpPr>
        <p:spPr>
          <a:xfrm>
            <a:off x="12413532" y="3296040"/>
            <a:ext cx="271113" cy="403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700" b="1" dirty="0" err="1">
                <a:solidFill>
                  <a:schemeClr val="dk1"/>
                </a:solidFill>
              </a:rPr>
              <a:t>Trung</a:t>
            </a:r>
            <a:r>
              <a:rPr lang="en-US" altLang="ko" sz="700" b="1" dirty="0">
                <a:solidFill>
                  <a:schemeClr val="dk1"/>
                </a:solidFill>
              </a:rPr>
              <a:t> </a:t>
            </a:r>
            <a:r>
              <a:rPr lang="en-US" altLang="ko" sz="700" b="1" dirty="0" err="1">
                <a:solidFill>
                  <a:schemeClr val="dk1"/>
                </a:solidFill>
              </a:rPr>
              <a:t>niên</a:t>
            </a:r>
            <a:endParaRPr sz="700" b="1" dirty="0">
              <a:solidFill>
                <a:schemeClr val="dk1"/>
              </a:solidFill>
            </a:endParaRPr>
          </a:p>
        </p:txBody>
      </p:sp>
      <p:sp>
        <p:nvSpPr>
          <p:cNvPr id="74" name="Google Shape;446;p29">
            <a:extLst>
              <a:ext uri="{FF2B5EF4-FFF2-40B4-BE49-F238E27FC236}">
                <a16:creationId xmlns:a16="http://schemas.microsoft.com/office/drawing/2014/main" id="{B2B5D023-7BA7-42E5-A8BC-89188D8D7BB0}"/>
              </a:ext>
            </a:extLst>
          </p:cNvPr>
          <p:cNvSpPr txBox="1"/>
          <p:nvPr/>
        </p:nvSpPr>
        <p:spPr>
          <a:xfrm>
            <a:off x="12868304" y="3371817"/>
            <a:ext cx="741146" cy="3123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700" b="1" dirty="0">
                <a:solidFill>
                  <a:schemeClr val="dk1"/>
                </a:solidFill>
              </a:rPr>
              <a:t>Cao </a:t>
            </a:r>
            <a:r>
              <a:rPr lang="en-US" altLang="ko" sz="700" b="1" dirty="0" err="1">
                <a:solidFill>
                  <a:schemeClr val="dk1"/>
                </a:solidFill>
              </a:rPr>
              <a:t>tuổi</a:t>
            </a:r>
            <a:endParaRPr sz="7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0"/>
          <p:cNvPicPr preferRelativeResize="0"/>
          <p:nvPr/>
        </p:nvPicPr>
        <p:blipFill rotWithShape="1">
          <a:blip r:embed="rId3">
            <a:alphaModFix/>
          </a:blip>
          <a:srcRect t="7561"/>
          <a:stretch/>
        </p:blipFill>
        <p:spPr>
          <a:xfrm>
            <a:off x="133600" y="1604175"/>
            <a:ext cx="18020700" cy="85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0"/>
          <p:cNvSpPr/>
          <p:nvPr/>
        </p:nvSpPr>
        <p:spPr>
          <a:xfrm>
            <a:off x="183175" y="1648600"/>
            <a:ext cx="2764500" cy="29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30"/>
          <p:cNvGrpSpPr/>
          <p:nvPr/>
        </p:nvGrpSpPr>
        <p:grpSpPr>
          <a:xfrm>
            <a:off x="0" y="-50"/>
            <a:ext cx="18288000" cy="10287000"/>
            <a:chOff x="0" y="-50"/>
            <a:chExt cx="18288000" cy="10287000"/>
          </a:xfrm>
        </p:grpSpPr>
        <p:sp>
          <p:nvSpPr>
            <p:cNvPr id="473" name="Google Shape;473;p30"/>
            <p:cNvSpPr/>
            <p:nvPr/>
          </p:nvSpPr>
          <p:spPr>
            <a:xfrm>
              <a:off x="0" y="-50"/>
              <a:ext cx="18288000" cy="10287000"/>
            </a:xfrm>
            <a:prstGeom prst="frame">
              <a:avLst>
                <a:gd name="adj1" fmla="val 1298"/>
              </a:avLst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4150" y="89000"/>
              <a:ext cx="18095400" cy="8010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3055425" y="244700"/>
              <a:ext cx="14461500" cy="489600"/>
            </a:xfrm>
            <a:prstGeom prst="roundRect">
              <a:avLst>
                <a:gd name="adj" fmla="val 50000"/>
              </a:avLst>
            </a:prstGeom>
            <a:solidFill>
              <a:srgbClr val="25252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6" name="Google Shape;476;p30"/>
            <p:cNvPicPr preferRelativeResize="0"/>
            <p:nvPr/>
          </p:nvPicPr>
          <p:blipFill rotWithShape="1">
            <a:blip r:embed="rId4">
              <a:alphaModFix amt="33000"/>
            </a:blip>
            <a:srcRect r="24913"/>
            <a:stretch/>
          </p:blipFill>
          <p:spPr>
            <a:xfrm>
              <a:off x="4060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30"/>
            <p:cNvPicPr preferRelativeResize="0"/>
            <p:nvPr/>
          </p:nvPicPr>
          <p:blipFill rotWithShape="1">
            <a:blip r:embed="rId4">
              <a:alphaModFix amt="33000"/>
            </a:blip>
            <a:srcRect r="24913"/>
            <a:stretch/>
          </p:blipFill>
          <p:spPr>
            <a:xfrm rot="10800000">
              <a:off x="10775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49075" y="299394"/>
              <a:ext cx="380212" cy="380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5500" y="299400"/>
              <a:ext cx="380200" cy="38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30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3314025" y="392725"/>
              <a:ext cx="193550" cy="19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30"/>
            <p:cNvSpPr/>
            <p:nvPr/>
          </p:nvSpPr>
          <p:spPr>
            <a:xfrm>
              <a:off x="3623275" y="244700"/>
              <a:ext cx="38310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lt1"/>
                  </a:solidFill>
                </a:rPr>
                <a:t>mytamky.vn/</a:t>
              </a:r>
              <a:r>
                <a:rPr lang="ko" sz="1800" b="1">
                  <a:solidFill>
                    <a:schemeClr val="accent6"/>
                  </a:solidFill>
                </a:rPr>
                <a:t>populationmap</a:t>
              </a:r>
              <a:endParaRPr sz="1800" b="1">
                <a:solidFill>
                  <a:schemeClr val="accent6"/>
                </a:solidFill>
              </a:endParaRPr>
            </a:p>
          </p:txBody>
        </p:sp>
        <p:grpSp>
          <p:nvGrpSpPr>
            <p:cNvPr id="482" name="Google Shape;482;p30"/>
            <p:cNvGrpSpPr/>
            <p:nvPr/>
          </p:nvGrpSpPr>
          <p:grpSpPr>
            <a:xfrm>
              <a:off x="17780025" y="299338"/>
              <a:ext cx="115200" cy="380324"/>
              <a:chOff x="17780025" y="307373"/>
              <a:chExt cx="115200" cy="380324"/>
            </a:xfrm>
          </p:grpSpPr>
          <p:sp>
            <p:nvSpPr>
              <p:cNvPr id="483" name="Google Shape;483;p30"/>
              <p:cNvSpPr/>
              <p:nvPr/>
            </p:nvSpPr>
            <p:spPr>
              <a:xfrm>
                <a:off x="17780025" y="307373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0"/>
              <p:cNvSpPr/>
              <p:nvPr/>
            </p:nvSpPr>
            <p:spPr>
              <a:xfrm>
                <a:off x="17780025" y="439935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0"/>
              <p:cNvSpPr/>
              <p:nvPr/>
            </p:nvSpPr>
            <p:spPr>
              <a:xfrm>
                <a:off x="17780025" y="572497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6" name="Google Shape;486;p30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0"/>
          <p:cNvSpPr txBox="1"/>
          <p:nvPr/>
        </p:nvSpPr>
        <p:spPr>
          <a:xfrm>
            <a:off x="2326400" y="10357200"/>
            <a:ext cx="1032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https://sgis.kostat.go.kr/view/map/interactiveMap/mainIndexView</a:t>
            </a:r>
            <a:endParaRPr sz="2300"/>
          </a:p>
        </p:txBody>
      </p:sp>
      <p:sp>
        <p:nvSpPr>
          <p:cNvPr id="488" name="Google Shape;488;p30"/>
          <p:cNvSpPr/>
          <p:nvPr/>
        </p:nvSpPr>
        <p:spPr>
          <a:xfrm>
            <a:off x="287325" y="2405275"/>
            <a:ext cx="2508900" cy="315000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err="1">
                <a:solidFill>
                  <a:schemeClr val="lt1"/>
                </a:solidFill>
              </a:rPr>
              <a:t>Tổng</a:t>
            </a:r>
            <a:r>
              <a:rPr lang="en-US" altLang="ko" sz="1200" dirty="0">
                <a:solidFill>
                  <a:schemeClr val="lt1"/>
                </a:solidFill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</a:rPr>
              <a:t>dân</a:t>
            </a:r>
            <a:r>
              <a:rPr lang="en-US" altLang="ko" sz="1200" dirty="0">
                <a:solidFill>
                  <a:schemeClr val="lt1"/>
                </a:solidFill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</a:rPr>
              <a:t>số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287325" y="2885075"/>
            <a:ext cx="2508900" cy="31500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err="1">
                <a:solidFill>
                  <a:schemeClr val="lt1"/>
                </a:solidFill>
              </a:rPr>
              <a:t>Tổng</a:t>
            </a:r>
            <a:r>
              <a:rPr lang="en-US" altLang="ko" sz="1200" dirty="0">
                <a:solidFill>
                  <a:schemeClr val="lt1"/>
                </a:solidFill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</a:rPr>
              <a:t>số</a:t>
            </a:r>
            <a:r>
              <a:rPr lang="en-US" altLang="ko" sz="1200" dirty="0">
                <a:solidFill>
                  <a:schemeClr val="lt1"/>
                </a:solidFill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</a:rPr>
              <a:t>hộ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490" name="Google Shape;490;p30"/>
          <p:cNvSpPr/>
          <p:nvPr/>
        </p:nvSpPr>
        <p:spPr>
          <a:xfrm>
            <a:off x="287325" y="3364902"/>
            <a:ext cx="2508900" cy="31500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err="1">
                <a:solidFill>
                  <a:schemeClr val="lt1"/>
                </a:solidFill>
              </a:rPr>
              <a:t>Mật</a:t>
            </a:r>
            <a:r>
              <a:rPr lang="en-US" altLang="ko" sz="1200" dirty="0">
                <a:solidFill>
                  <a:schemeClr val="lt1"/>
                </a:solidFill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</a:rPr>
              <a:t>độ</a:t>
            </a:r>
            <a:r>
              <a:rPr lang="en-US" altLang="ko" sz="1200" dirty="0">
                <a:solidFill>
                  <a:schemeClr val="lt1"/>
                </a:solidFill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</a:rPr>
              <a:t>dân</a:t>
            </a:r>
            <a:r>
              <a:rPr lang="en-US" altLang="ko" sz="1200" dirty="0">
                <a:solidFill>
                  <a:schemeClr val="lt1"/>
                </a:solidFill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</a:rPr>
              <a:t>số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491" name="Google Shape;491;p30"/>
          <p:cNvSpPr/>
          <p:nvPr/>
        </p:nvSpPr>
        <p:spPr>
          <a:xfrm>
            <a:off x="208450" y="1755663"/>
            <a:ext cx="251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Chọn</a:t>
            </a:r>
            <a:r>
              <a:rPr lang="en-US" altLang="ko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bản</a:t>
            </a:r>
            <a:r>
              <a:rPr lang="en-US" altLang="ko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đồ</a:t>
            </a:r>
            <a:r>
              <a:rPr lang="en-US" altLang="ko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dân</a:t>
            </a:r>
            <a:r>
              <a:rPr lang="en-US" altLang="ko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số</a:t>
            </a:r>
            <a:endParaRPr sz="13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2" name="Google Shape;492;p30"/>
          <p:cNvGrpSpPr/>
          <p:nvPr/>
        </p:nvGrpSpPr>
        <p:grpSpPr>
          <a:xfrm>
            <a:off x="198175" y="945950"/>
            <a:ext cx="17882700" cy="658200"/>
            <a:chOff x="198175" y="945950"/>
            <a:chExt cx="17882700" cy="658200"/>
          </a:xfrm>
        </p:grpSpPr>
        <p:sp>
          <p:nvSpPr>
            <p:cNvPr id="493" name="Google Shape;493;p30"/>
            <p:cNvSpPr/>
            <p:nvPr/>
          </p:nvSpPr>
          <p:spPr>
            <a:xfrm>
              <a:off x="198175" y="945950"/>
              <a:ext cx="17882700" cy="658200"/>
            </a:xfrm>
            <a:prstGeom prst="rect">
              <a:avLst/>
            </a:prstGeom>
            <a:solidFill>
              <a:srgbClr val="000000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7455350" y="1001288"/>
              <a:ext cx="33330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F3F3F3"/>
                  </a:solidFill>
                  <a:latin typeface="Gugi"/>
                  <a:ea typeface="Gugi"/>
                  <a:cs typeface="Gugi"/>
                  <a:sym typeface="Gugi"/>
                </a:rPr>
                <a:t>Population Map</a:t>
              </a:r>
              <a:endParaRPr sz="2000" b="1">
                <a:solidFill>
                  <a:srgbClr val="F3F3F3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495" name="Google Shape;495;p30"/>
          <p:cNvSpPr/>
          <p:nvPr/>
        </p:nvSpPr>
        <p:spPr>
          <a:xfrm>
            <a:off x="15783000" y="1068475"/>
            <a:ext cx="2111400" cy="442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93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Leave the App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496" name="Google Shape;49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87825" y="1147675"/>
            <a:ext cx="292099" cy="2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91450" y="1100050"/>
            <a:ext cx="292101" cy="2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3597" y="8536847"/>
            <a:ext cx="12632773" cy="1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0"/>
          <p:cNvSpPr txBox="1"/>
          <p:nvPr/>
        </p:nvSpPr>
        <p:spPr>
          <a:xfrm>
            <a:off x="12907478" y="4309750"/>
            <a:ext cx="808622" cy="310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800" b="1" dirty="0" err="1">
                <a:solidFill>
                  <a:srgbClr val="76A5AF"/>
                </a:solidFill>
              </a:rPr>
              <a:t>Phường</a:t>
            </a:r>
            <a:r>
              <a:rPr lang="en-US" altLang="ko" sz="800" b="1" dirty="0">
                <a:solidFill>
                  <a:srgbClr val="76A5AF"/>
                </a:solidFill>
              </a:rPr>
              <a:t> A</a:t>
            </a: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err="1">
                <a:solidFill>
                  <a:srgbClr val="76A5AF"/>
                </a:solidFill>
              </a:rPr>
              <a:t>Phường</a:t>
            </a:r>
            <a:r>
              <a:rPr lang="en-US" sz="800" b="1" dirty="0">
                <a:solidFill>
                  <a:srgbClr val="76A5AF"/>
                </a:solidFill>
              </a:rPr>
              <a:t> B</a:t>
            </a: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err="1">
                <a:solidFill>
                  <a:srgbClr val="76A5AF"/>
                </a:solidFill>
              </a:rPr>
              <a:t>Phường</a:t>
            </a:r>
            <a:r>
              <a:rPr lang="en-US" sz="800" b="1" dirty="0">
                <a:solidFill>
                  <a:srgbClr val="76A5AF"/>
                </a:solidFill>
              </a:rPr>
              <a:t> C</a:t>
            </a: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err="1">
                <a:solidFill>
                  <a:srgbClr val="76A5AF"/>
                </a:solidFill>
              </a:rPr>
              <a:t>Xã</a:t>
            </a:r>
            <a:r>
              <a:rPr lang="en-US" sz="800" b="1" dirty="0">
                <a:solidFill>
                  <a:srgbClr val="76A5AF"/>
                </a:solidFill>
              </a:rPr>
              <a:t> D</a:t>
            </a: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err="1">
                <a:solidFill>
                  <a:srgbClr val="76A5AF"/>
                </a:solidFill>
              </a:rPr>
              <a:t>Phường</a:t>
            </a:r>
            <a:r>
              <a:rPr lang="en-US" sz="800" b="1" dirty="0">
                <a:solidFill>
                  <a:srgbClr val="76A5AF"/>
                </a:solidFill>
              </a:rPr>
              <a:t> E</a:t>
            </a: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err="1">
                <a:solidFill>
                  <a:srgbClr val="76A5AF"/>
                </a:solidFill>
              </a:rPr>
              <a:t>Phường</a:t>
            </a:r>
            <a:r>
              <a:rPr lang="en-US" sz="800" b="1" dirty="0">
                <a:solidFill>
                  <a:srgbClr val="76A5AF"/>
                </a:solidFill>
              </a:rPr>
              <a:t> F</a:t>
            </a: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err="1">
                <a:solidFill>
                  <a:srgbClr val="76A5AF"/>
                </a:solidFill>
              </a:rPr>
              <a:t>Xã</a:t>
            </a:r>
            <a:r>
              <a:rPr lang="en-US" sz="800" b="1" dirty="0">
                <a:solidFill>
                  <a:srgbClr val="76A5AF"/>
                </a:solidFill>
              </a:rPr>
              <a:t> M</a:t>
            </a: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 err="1">
                <a:solidFill>
                  <a:srgbClr val="76A5AF"/>
                </a:solidFill>
              </a:rPr>
              <a:t>Thị</a:t>
            </a:r>
            <a:r>
              <a:rPr lang="en-US" sz="800" b="1" dirty="0">
                <a:solidFill>
                  <a:srgbClr val="76A5AF"/>
                </a:solidFill>
              </a:rPr>
              <a:t> </a:t>
            </a:r>
            <a:r>
              <a:rPr lang="en-US" sz="800" b="1" dirty="0" err="1">
                <a:solidFill>
                  <a:srgbClr val="76A5AF"/>
                </a:solidFill>
              </a:rPr>
              <a:t>Trấn</a:t>
            </a:r>
            <a:r>
              <a:rPr lang="en-US" sz="800" b="1" dirty="0">
                <a:solidFill>
                  <a:srgbClr val="76A5AF"/>
                </a:solidFill>
              </a:rPr>
              <a:t> N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76A5AF"/>
                </a:solidFill>
              </a:rPr>
              <a:t>.</a:t>
            </a:r>
            <a:endParaRPr sz="800" b="1" dirty="0">
              <a:solidFill>
                <a:srgbClr val="76A5AF"/>
              </a:solidFill>
            </a:endParaRPr>
          </a:p>
        </p:txBody>
      </p:sp>
      <p:sp>
        <p:nvSpPr>
          <p:cNvPr id="500" name="Google Shape;500;p30"/>
          <p:cNvSpPr/>
          <p:nvPr/>
        </p:nvSpPr>
        <p:spPr>
          <a:xfrm>
            <a:off x="287325" y="3844727"/>
            <a:ext cx="2508900" cy="31500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err="1">
                <a:solidFill>
                  <a:schemeClr val="lt1"/>
                </a:solidFill>
              </a:rPr>
              <a:t>Dân</a:t>
            </a:r>
            <a:r>
              <a:rPr lang="en-US" altLang="ko" sz="1200" dirty="0">
                <a:solidFill>
                  <a:schemeClr val="lt1"/>
                </a:solidFill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</a:rPr>
              <a:t>số</a:t>
            </a:r>
            <a:r>
              <a:rPr lang="en-US" altLang="ko" sz="1200" dirty="0">
                <a:solidFill>
                  <a:schemeClr val="lt1"/>
                </a:solidFill>
              </a:rPr>
              <a:t> di </a:t>
            </a:r>
            <a:r>
              <a:rPr lang="en-US" altLang="ko" sz="1200" dirty="0" err="1">
                <a:solidFill>
                  <a:schemeClr val="lt1"/>
                </a:solidFill>
              </a:rPr>
              <a:t>cư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33" name="Google Shape;446;p29">
            <a:extLst>
              <a:ext uri="{FF2B5EF4-FFF2-40B4-BE49-F238E27FC236}">
                <a16:creationId xmlns:a16="http://schemas.microsoft.com/office/drawing/2014/main" id="{B99E3283-9A5C-4AAD-A078-7CCAAF1F2632}"/>
              </a:ext>
            </a:extLst>
          </p:cNvPr>
          <p:cNvSpPr txBox="1"/>
          <p:nvPr/>
        </p:nvSpPr>
        <p:spPr>
          <a:xfrm>
            <a:off x="7899111" y="2781880"/>
            <a:ext cx="2207416" cy="7409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rgbClr val="86ACE3"/>
                </a:solidFill>
              </a:rPr>
              <a:t>Phường</a:t>
            </a:r>
            <a:r>
              <a:rPr lang="en-US" altLang="ko" sz="1000" b="1" dirty="0">
                <a:solidFill>
                  <a:srgbClr val="86ACE3"/>
                </a:solidFill>
              </a:rPr>
              <a:t>… </a:t>
            </a:r>
            <a:r>
              <a:rPr lang="en-US" altLang="ko" sz="1000" b="1" dirty="0" err="1">
                <a:solidFill>
                  <a:srgbClr val="86ACE3"/>
                </a:solidFill>
              </a:rPr>
              <a:t>Quận</a:t>
            </a:r>
            <a:r>
              <a:rPr lang="en-US" altLang="ko" sz="1000" b="1" dirty="0">
                <a:solidFill>
                  <a:srgbClr val="86ACE3"/>
                </a:solidFill>
              </a:rPr>
              <a:t>… TP. Tam </a:t>
            </a:r>
            <a:r>
              <a:rPr lang="en-US" altLang="ko" sz="1000" b="1" dirty="0" err="1">
                <a:solidFill>
                  <a:srgbClr val="86ACE3"/>
                </a:solidFill>
              </a:rPr>
              <a:t>Kỳ</a:t>
            </a:r>
            <a:endParaRPr lang="en-US" altLang="ko" sz="1000" b="1" dirty="0">
              <a:solidFill>
                <a:srgbClr val="86ACE3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900" b="1" dirty="0" err="1">
                <a:solidFill>
                  <a:schemeClr val="tx1"/>
                </a:solidFill>
              </a:rPr>
              <a:t>Khu</a:t>
            </a:r>
            <a:r>
              <a:rPr lang="en-US" sz="900" b="1" dirty="0">
                <a:solidFill>
                  <a:schemeClr val="tx1"/>
                </a:solidFill>
              </a:rPr>
              <a:t> </a:t>
            </a:r>
            <a:r>
              <a:rPr lang="en-US" sz="900" b="1" dirty="0" err="1">
                <a:solidFill>
                  <a:schemeClr val="tx1"/>
                </a:solidFill>
              </a:rPr>
              <a:t>vực</a:t>
            </a:r>
            <a:r>
              <a:rPr lang="en-US" sz="900" b="1" dirty="0">
                <a:solidFill>
                  <a:schemeClr val="tx1"/>
                </a:solidFill>
              </a:rPr>
              <a:t> </a:t>
            </a:r>
            <a:r>
              <a:rPr lang="en-US" sz="900" b="1" dirty="0" err="1">
                <a:solidFill>
                  <a:schemeClr val="tx1"/>
                </a:solidFill>
              </a:rPr>
              <a:t>số</a:t>
            </a:r>
            <a:r>
              <a:rPr lang="en-US" sz="900" b="1" dirty="0">
                <a:solidFill>
                  <a:schemeClr val="tx1"/>
                </a:solidFill>
              </a:rPr>
              <a:t>: 100109202i838</a:t>
            </a:r>
            <a:endParaRPr sz="9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900" b="1" dirty="0" err="1">
                <a:solidFill>
                  <a:schemeClr val="dk1"/>
                </a:solidFill>
              </a:rPr>
              <a:t>Tổng</a:t>
            </a:r>
            <a:r>
              <a:rPr lang="en-US" sz="900" b="1" dirty="0">
                <a:solidFill>
                  <a:schemeClr val="dk1"/>
                </a:solidFill>
              </a:rPr>
              <a:t> </a:t>
            </a:r>
            <a:r>
              <a:rPr lang="en-US" sz="900" b="1" dirty="0" err="1">
                <a:solidFill>
                  <a:schemeClr val="dk1"/>
                </a:solidFill>
              </a:rPr>
              <a:t>dân</a:t>
            </a:r>
            <a:r>
              <a:rPr lang="en-US" sz="900" b="1" dirty="0">
                <a:solidFill>
                  <a:schemeClr val="dk1"/>
                </a:solidFill>
              </a:rPr>
              <a:t> </a:t>
            </a:r>
            <a:r>
              <a:rPr lang="en-US" sz="900" b="1" dirty="0" err="1">
                <a:solidFill>
                  <a:schemeClr val="dk1"/>
                </a:solidFill>
              </a:rPr>
              <a:t>số</a:t>
            </a:r>
            <a:r>
              <a:rPr lang="en-US" sz="900" b="1" dirty="0">
                <a:solidFill>
                  <a:schemeClr val="dk1"/>
                </a:solidFill>
              </a:rPr>
              <a:t> </a:t>
            </a:r>
            <a:r>
              <a:rPr lang="en-US" sz="900" b="1" dirty="0" err="1">
                <a:solidFill>
                  <a:schemeClr val="dk1"/>
                </a:solidFill>
              </a:rPr>
              <a:t>năm</a:t>
            </a:r>
            <a:r>
              <a:rPr lang="en-US" sz="900" b="1" dirty="0">
                <a:solidFill>
                  <a:schemeClr val="dk1"/>
                </a:solidFill>
              </a:rPr>
              <a:t> 2018:…</a:t>
            </a:r>
            <a:endParaRPr sz="900" b="1" dirty="0">
              <a:solidFill>
                <a:schemeClr val="dk1"/>
              </a:solidFill>
            </a:endParaRPr>
          </a:p>
        </p:txBody>
      </p:sp>
      <p:sp>
        <p:nvSpPr>
          <p:cNvPr id="34" name="Google Shape;446;p29">
            <a:extLst>
              <a:ext uri="{FF2B5EF4-FFF2-40B4-BE49-F238E27FC236}">
                <a16:creationId xmlns:a16="http://schemas.microsoft.com/office/drawing/2014/main" id="{881EC269-A917-4AF3-8575-3F9B64F00DCB}"/>
              </a:ext>
            </a:extLst>
          </p:cNvPr>
          <p:cNvSpPr txBox="1"/>
          <p:nvPr/>
        </p:nvSpPr>
        <p:spPr>
          <a:xfrm>
            <a:off x="13138585" y="1673725"/>
            <a:ext cx="3800825" cy="3260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dirty="0" err="1">
                <a:solidFill>
                  <a:schemeClr val="tx1"/>
                </a:solidFill>
              </a:rPr>
              <a:t>Có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thể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sử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dụng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sau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khi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tra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cứu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thống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kê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tại</a:t>
            </a:r>
            <a:r>
              <a:rPr lang="en-US" altLang="ko" sz="1000" dirty="0">
                <a:solidFill>
                  <a:schemeClr val="tx1"/>
                </a:solidFill>
              </a:rPr>
              <a:t> Menu </a:t>
            </a:r>
            <a:r>
              <a:rPr lang="en-US" altLang="ko" sz="1000" dirty="0" err="1">
                <a:solidFill>
                  <a:schemeClr val="tx1"/>
                </a:solidFill>
              </a:rPr>
              <a:t>Thống</a:t>
            </a:r>
            <a:r>
              <a:rPr lang="en-US" altLang="ko" sz="1000" dirty="0">
                <a:solidFill>
                  <a:schemeClr val="tx1"/>
                </a:solidFill>
              </a:rPr>
              <a:t> </a:t>
            </a:r>
            <a:r>
              <a:rPr lang="en-US" altLang="ko" sz="1000" dirty="0" err="1">
                <a:solidFill>
                  <a:schemeClr val="tx1"/>
                </a:solidFill>
              </a:rPr>
              <a:t>kê</a:t>
            </a:r>
            <a:endParaRPr sz="900" dirty="0">
              <a:solidFill>
                <a:schemeClr val="tx1"/>
              </a:solidFill>
            </a:endParaRPr>
          </a:p>
        </p:txBody>
      </p:sp>
      <p:sp>
        <p:nvSpPr>
          <p:cNvPr id="35" name="Google Shape;446;p29">
            <a:extLst>
              <a:ext uri="{FF2B5EF4-FFF2-40B4-BE49-F238E27FC236}">
                <a16:creationId xmlns:a16="http://schemas.microsoft.com/office/drawing/2014/main" id="{14952ED0-C560-460C-B121-A1EE7DA50DC7}"/>
              </a:ext>
            </a:extLst>
          </p:cNvPr>
          <p:cNvSpPr txBox="1"/>
          <p:nvPr/>
        </p:nvSpPr>
        <p:spPr>
          <a:xfrm>
            <a:off x="13101756" y="2129988"/>
            <a:ext cx="3912413" cy="12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" sz="1000" dirty="0" err="1">
                <a:solidFill>
                  <a:srgbClr val="6F81A0"/>
                </a:solidFill>
              </a:rPr>
              <a:t>Tiêu</a:t>
            </a:r>
            <a:r>
              <a:rPr lang="en-US" altLang="ko" sz="1000" dirty="0">
                <a:solidFill>
                  <a:srgbClr val="6F81A0"/>
                </a:solidFill>
              </a:rPr>
              <a:t> </a:t>
            </a:r>
            <a:r>
              <a:rPr lang="en-US" altLang="ko" sz="1000" dirty="0" err="1">
                <a:solidFill>
                  <a:srgbClr val="6F81A0"/>
                </a:solidFill>
              </a:rPr>
              <a:t>đề</a:t>
            </a:r>
            <a:r>
              <a:rPr lang="en-US" altLang="ko" sz="1000" dirty="0">
                <a:solidFill>
                  <a:srgbClr val="6F81A0"/>
                </a:solidFill>
              </a:rPr>
              <a:t>: </a:t>
            </a:r>
            <a:r>
              <a:rPr lang="en-US" altLang="ko" sz="1000" dirty="0" err="1">
                <a:solidFill>
                  <a:srgbClr val="6F81A0"/>
                </a:solidFill>
              </a:rPr>
              <a:t>Dân</a:t>
            </a:r>
            <a:r>
              <a:rPr lang="en-US" altLang="ko" sz="1000" dirty="0">
                <a:solidFill>
                  <a:srgbClr val="6F81A0"/>
                </a:solidFill>
              </a:rPr>
              <a:t> </a:t>
            </a:r>
            <a:r>
              <a:rPr lang="en-US" altLang="ko" sz="1000" dirty="0" err="1">
                <a:solidFill>
                  <a:srgbClr val="6F81A0"/>
                </a:solidFill>
              </a:rPr>
              <a:t>số</a:t>
            </a:r>
            <a:r>
              <a:rPr lang="en-US" altLang="ko" sz="1000" dirty="0">
                <a:solidFill>
                  <a:srgbClr val="6F81A0"/>
                </a:solidFill>
              </a:rPr>
              <a:t> </a:t>
            </a:r>
            <a:r>
              <a:rPr lang="en-US" altLang="ko" sz="1000" dirty="0" err="1">
                <a:solidFill>
                  <a:srgbClr val="6F81A0"/>
                </a:solidFill>
              </a:rPr>
              <a:t>nam</a:t>
            </a:r>
            <a:r>
              <a:rPr lang="en-US" altLang="ko" sz="1000" dirty="0">
                <a:solidFill>
                  <a:srgbClr val="6F81A0"/>
                </a:solidFill>
              </a:rPr>
              <a:t> (2018)</a:t>
            </a: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dirty="0" err="1">
                <a:solidFill>
                  <a:srgbClr val="6F81A0"/>
                </a:solidFill>
              </a:rPr>
              <a:t>Nguồn</a:t>
            </a:r>
            <a:r>
              <a:rPr lang="en-US" sz="1000" dirty="0">
                <a:solidFill>
                  <a:srgbClr val="6F81A0"/>
                </a:solidFill>
              </a:rPr>
              <a:t>: </a:t>
            </a:r>
            <a:r>
              <a:rPr lang="en-US" sz="1000" dirty="0" err="1">
                <a:solidFill>
                  <a:srgbClr val="6F81A0"/>
                </a:solidFill>
              </a:rPr>
              <a:t>Tổng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cục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Thống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kê</a:t>
            </a:r>
            <a:r>
              <a:rPr lang="en-US" sz="1000" dirty="0">
                <a:solidFill>
                  <a:srgbClr val="6F81A0"/>
                </a:solidFill>
              </a:rPr>
              <a:t>, </a:t>
            </a:r>
            <a:r>
              <a:rPr lang="en-US" sz="1000" dirty="0" err="1">
                <a:solidFill>
                  <a:srgbClr val="6F81A0"/>
                </a:solidFill>
              </a:rPr>
              <a:t>dữ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liệu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tổng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điều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tra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dân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số</a:t>
            </a:r>
            <a:r>
              <a:rPr lang="en-US" sz="1000" dirty="0">
                <a:solidFill>
                  <a:srgbClr val="6F81A0"/>
                </a:solidFill>
              </a:rPr>
              <a:t> (2018)</a:t>
            </a: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dirty="0" err="1">
                <a:solidFill>
                  <a:srgbClr val="6F81A0"/>
                </a:solidFill>
              </a:rPr>
              <a:t>Khu</a:t>
            </a:r>
            <a:r>
              <a:rPr lang="en-US" sz="1000" dirty="0">
                <a:solidFill>
                  <a:srgbClr val="6F81A0"/>
                </a:solidFill>
              </a:rPr>
              <a:t> </a:t>
            </a:r>
            <a:r>
              <a:rPr lang="en-US" sz="1000" dirty="0" err="1">
                <a:solidFill>
                  <a:srgbClr val="6F81A0"/>
                </a:solidFill>
              </a:rPr>
              <a:t>vực</a:t>
            </a:r>
            <a:r>
              <a:rPr lang="en-US" sz="1000" dirty="0">
                <a:solidFill>
                  <a:srgbClr val="6F81A0"/>
                </a:solidFill>
              </a:rPr>
              <a:t>: </a:t>
            </a:r>
            <a:r>
              <a:rPr lang="en-US" sz="1000" dirty="0" err="1">
                <a:solidFill>
                  <a:srgbClr val="6F81A0"/>
                </a:solidFill>
              </a:rPr>
              <a:t>Phường</a:t>
            </a:r>
            <a:r>
              <a:rPr lang="en-US" sz="1000" dirty="0">
                <a:solidFill>
                  <a:srgbClr val="6F81A0"/>
                </a:solidFill>
              </a:rPr>
              <a:t>… </a:t>
            </a:r>
            <a:r>
              <a:rPr lang="en-US" sz="1000" dirty="0" err="1">
                <a:solidFill>
                  <a:srgbClr val="6F81A0"/>
                </a:solidFill>
              </a:rPr>
              <a:t>Quận</a:t>
            </a:r>
            <a:r>
              <a:rPr lang="en-US" sz="1000" dirty="0">
                <a:solidFill>
                  <a:srgbClr val="6F81A0"/>
                </a:solidFill>
              </a:rPr>
              <a:t>… </a:t>
            </a:r>
            <a:r>
              <a:rPr lang="en-US" sz="1000" dirty="0" err="1">
                <a:solidFill>
                  <a:srgbClr val="6F81A0"/>
                </a:solidFill>
              </a:rPr>
              <a:t>Tp</a:t>
            </a:r>
            <a:r>
              <a:rPr lang="en-US" sz="1000" dirty="0">
                <a:solidFill>
                  <a:srgbClr val="6F81A0"/>
                </a:solidFill>
              </a:rPr>
              <a:t>/ Tam </a:t>
            </a:r>
            <a:r>
              <a:rPr lang="en-US" sz="1000" dirty="0" err="1">
                <a:solidFill>
                  <a:srgbClr val="6F81A0"/>
                </a:solidFill>
              </a:rPr>
              <a:t>Kỳ</a:t>
            </a:r>
            <a:endParaRPr lang="en-US" sz="1000" dirty="0">
              <a:solidFill>
                <a:srgbClr val="6F81A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dirty="0" err="1">
                <a:solidFill>
                  <a:srgbClr val="6F81A0"/>
                </a:solidFill>
              </a:rPr>
              <a:t>Tổng</a:t>
            </a:r>
            <a:r>
              <a:rPr lang="en-US" sz="1000" dirty="0">
                <a:solidFill>
                  <a:srgbClr val="6F81A0"/>
                </a:solidFill>
              </a:rPr>
              <a:t>: 000,000,000 </a:t>
            </a:r>
            <a:r>
              <a:rPr lang="en-US" sz="1000" dirty="0" err="1">
                <a:solidFill>
                  <a:srgbClr val="6F81A0"/>
                </a:solidFill>
              </a:rPr>
              <a:t>người</a:t>
            </a:r>
            <a:endParaRPr sz="900" dirty="0">
              <a:solidFill>
                <a:srgbClr val="6F81A0"/>
              </a:solidFill>
            </a:endParaRPr>
          </a:p>
        </p:txBody>
      </p:sp>
      <p:sp>
        <p:nvSpPr>
          <p:cNvPr id="36" name="Google Shape;446;p29">
            <a:extLst>
              <a:ext uri="{FF2B5EF4-FFF2-40B4-BE49-F238E27FC236}">
                <a16:creationId xmlns:a16="http://schemas.microsoft.com/office/drawing/2014/main" id="{117C95C2-977B-41C9-8971-517ABD543D7F}"/>
              </a:ext>
            </a:extLst>
          </p:cNvPr>
          <p:cNvSpPr txBox="1"/>
          <p:nvPr/>
        </p:nvSpPr>
        <p:spPr>
          <a:xfrm>
            <a:off x="13037875" y="3416969"/>
            <a:ext cx="3800825" cy="304590"/>
          </a:xfrm>
          <a:prstGeom prst="rect">
            <a:avLst/>
          </a:prstGeom>
          <a:solidFill>
            <a:srgbClr val="71BB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" sz="1000" dirty="0" err="1">
                <a:solidFill>
                  <a:schemeClr val="bg1"/>
                </a:solidFill>
              </a:rPr>
              <a:t>Xem</a:t>
            </a:r>
            <a:r>
              <a:rPr lang="en-US" altLang="ko" sz="1000" dirty="0">
                <a:solidFill>
                  <a:schemeClr val="bg1"/>
                </a:solidFill>
              </a:rPr>
              <a:t> </a:t>
            </a:r>
            <a:r>
              <a:rPr lang="en-US" altLang="ko" sz="1000" dirty="0" err="1">
                <a:solidFill>
                  <a:schemeClr val="bg1"/>
                </a:solidFill>
              </a:rPr>
              <a:t>dữ</a:t>
            </a:r>
            <a:r>
              <a:rPr lang="en-US" altLang="ko" sz="1000" dirty="0">
                <a:solidFill>
                  <a:schemeClr val="bg1"/>
                </a:solidFill>
              </a:rPr>
              <a:t> </a:t>
            </a:r>
            <a:r>
              <a:rPr lang="en-US" altLang="ko" sz="1000" dirty="0" err="1">
                <a:solidFill>
                  <a:schemeClr val="bg1"/>
                </a:solidFill>
              </a:rPr>
              <a:t>liệu</a:t>
            </a:r>
            <a:endParaRPr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1"/>
          <p:cNvPicPr preferRelativeResize="0"/>
          <p:nvPr/>
        </p:nvPicPr>
        <p:blipFill rotWithShape="1">
          <a:blip r:embed="rId3">
            <a:alphaModFix/>
          </a:blip>
          <a:srcRect l="2162" t="1039"/>
          <a:stretch/>
        </p:blipFill>
        <p:spPr>
          <a:xfrm>
            <a:off x="2939200" y="1648575"/>
            <a:ext cx="15215099" cy="85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1"/>
          <p:cNvSpPr/>
          <p:nvPr/>
        </p:nvSpPr>
        <p:spPr>
          <a:xfrm>
            <a:off x="2863000" y="4289950"/>
            <a:ext cx="224700" cy="130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1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1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1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0" name="Google Shape;510;p31"/>
          <p:cNvPicPr preferRelativeResize="0"/>
          <p:nvPr/>
        </p:nvPicPr>
        <p:blipFill rotWithShape="1">
          <a:blip r:embed="rId4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1"/>
          <p:cNvPicPr preferRelativeResize="0"/>
          <p:nvPr/>
        </p:nvPicPr>
        <p:blipFill rotWithShape="1">
          <a:blip r:embed="rId4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1"/>
          <p:cNvPicPr preferRelativeResize="0"/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1"/>
          <p:cNvSpPr/>
          <p:nvPr/>
        </p:nvSpPr>
        <p:spPr>
          <a:xfrm>
            <a:off x="3623275" y="244700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mytamky.vn/</a:t>
            </a:r>
            <a:r>
              <a:rPr lang="ko" sz="1800" b="1">
                <a:solidFill>
                  <a:schemeClr val="accent6"/>
                </a:solidFill>
              </a:rPr>
              <a:t>datacatalog</a:t>
            </a:r>
            <a:endParaRPr sz="1800" b="1">
              <a:solidFill>
                <a:schemeClr val="accent6"/>
              </a:solidFill>
            </a:endParaRPr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517" name="Google Shape;517;p31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1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521" name="Google Shape;521;p31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31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523" name="Google Shape;523;p31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524" name="Google Shape;524;p31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525" name="Google Shape;525;p31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8" name="Google Shape;528;p31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9" name="Google Shape;529;p31"/>
          <p:cNvSpPr/>
          <p:nvPr/>
        </p:nvSpPr>
        <p:spPr>
          <a:xfrm>
            <a:off x="133600" y="1648575"/>
            <a:ext cx="2805600" cy="85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0" name="Google Shape;53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1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32" name="Google Shape;532;p31"/>
          <p:cNvSpPr/>
          <p:nvPr/>
        </p:nvSpPr>
        <p:spPr>
          <a:xfrm>
            <a:off x="208450" y="1789000"/>
            <a:ext cx="251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Spatial Data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31"/>
          <p:cNvSpPr/>
          <p:nvPr/>
        </p:nvSpPr>
        <p:spPr>
          <a:xfrm>
            <a:off x="208450" y="9663975"/>
            <a:ext cx="251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Category3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31"/>
          <p:cNvSpPr/>
          <p:nvPr/>
        </p:nvSpPr>
        <p:spPr>
          <a:xfrm>
            <a:off x="329886" y="2387950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Thematic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 1</a:t>
            </a: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592475" y="2387950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Thematic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map 2</a:t>
            </a: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329886" y="3085625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name</a:t>
            </a:r>
            <a:endParaRPr/>
          </a:p>
        </p:txBody>
      </p:sp>
      <p:sp>
        <p:nvSpPr>
          <p:cNvPr id="537" name="Google Shape;537;p31"/>
          <p:cNvSpPr/>
          <p:nvPr/>
        </p:nvSpPr>
        <p:spPr>
          <a:xfrm>
            <a:off x="1592475" y="3085625"/>
            <a:ext cx="1134300" cy="549300"/>
          </a:xfrm>
          <a:prstGeom prst="rect">
            <a:avLst/>
          </a:prstGeom>
          <a:solidFill>
            <a:srgbClr val="9FC5E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u="sng">
                <a:solidFill>
                  <a:schemeClr val="lt1"/>
                </a:solidFill>
              </a:rPr>
              <a:t>Traffic Map</a:t>
            </a:r>
            <a:endParaRPr b="1" u="sng">
              <a:solidFill>
                <a:schemeClr val="lt1"/>
              </a:solidFill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1592489" y="3783300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name</a:t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329875" y="3783300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name</a:t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208450" y="4763725"/>
            <a:ext cx="251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Statistics Data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31"/>
          <p:cNvSpPr/>
          <p:nvPr/>
        </p:nvSpPr>
        <p:spPr>
          <a:xfrm>
            <a:off x="329886" y="5364675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Population</a:t>
            </a:r>
            <a:endParaRPr/>
          </a:p>
        </p:txBody>
      </p:sp>
      <p:sp>
        <p:nvSpPr>
          <p:cNvPr id="542" name="Google Shape;542;p31"/>
          <p:cNvSpPr/>
          <p:nvPr/>
        </p:nvSpPr>
        <p:spPr>
          <a:xfrm>
            <a:off x="1592475" y="5364675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...</a:t>
            </a:r>
            <a:endParaRPr/>
          </a:p>
        </p:txBody>
      </p:sp>
      <p:sp>
        <p:nvSpPr>
          <p:cNvPr id="543" name="Google Shape;543;p31"/>
          <p:cNvSpPr/>
          <p:nvPr/>
        </p:nvSpPr>
        <p:spPr>
          <a:xfrm>
            <a:off x="329886" y="6025325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….</a:t>
            </a:r>
            <a:endParaRPr/>
          </a:p>
        </p:txBody>
      </p:sp>
      <p:sp>
        <p:nvSpPr>
          <p:cNvPr id="544" name="Google Shape;544;p31"/>
          <p:cNvSpPr/>
          <p:nvPr/>
        </p:nvSpPr>
        <p:spPr>
          <a:xfrm>
            <a:off x="1592475" y="6025325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...</a:t>
            </a:r>
            <a:endParaRPr/>
          </a:p>
        </p:txBody>
      </p:sp>
      <p:sp>
        <p:nvSpPr>
          <p:cNvPr id="545" name="Google Shape;545;p31"/>
          <p:cNvSpPr/>
          <p:nvPr/>
        </p:nvSpPr>
        <p:spPr>
          <a:xfrm>
            <a:off x="208450" y="7631725"/>
            <a:ext cx="251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Services(OGC)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31"/>
          <p:cNvSpPr/>
          <p:nvPr/>
        </p:nvSpPr>
        <p:spPr>
          <a:xfrm>
            <a:off x="329886" y="8232675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WMS</a:t>
            </a: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1592475" y="8232675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WFS</a:t>
            </a:r>
            <a:endParaRPr/>
          </a:p>
        </p:txBody>
      </p:sp>
      <p:sp>
        <p:nvSpPr>
          <p:cNvPr id="548" name="Google Shape;548;p31"/>
          <p:cNvSpPr/>
          <p:nvPr/>
        </p:nvSpPr>
        <p:spPr>
          <a:xfrm>
            <a:off x="329886" y="8893325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….</a:t>
            </a:r>
            <a:endParaRPr/>
          </a:p>
        </p:txBody>
      </p:sp>
      <p:sp>
        <p:nvSpPr>
          <p:cNvPr id="549" name="Google Shape;549;p31"/>
          <p:cNvSpPr/>
          <p:nvPr/>
        </p:nvSpPr>
        <p:spPr>
          <a:xfrm>
            <a:off x="1592475" y="8893325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...</a:t>
            </a:r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329886" y="6824200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….</a:t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592475" y="6824200"/>
            <a:ext cx="1134300" cy="5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...</a:t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6605650" y="2518450"/>
            <a:ext cx="3221100" cy="1905300"/>
          </a:xfrm>
          <a:prstGeom prst="wedgeRectCallout">
            <a:avLst>
              <a:gd name="adj1" fmla="val -14054"/>
              <a:gd name="adj2" fmla="val 67729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/>
          <p:nvPr/>
        </p:nvSpPr>
        <p:spPr>
          <a:xfrm rot="10800000">
            <a:off x="2826900" y="4775800"/>
            <a:ext cx="144600" cy="3306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4" name="Google Shape;554;p31"/>
          <p:cNvGraphicFramePr/>
          <p:nvPr/>
        </p:nvGraphicFramePr>
        <p:xfrm>
          <a:off x="6780700" y="2631350"/>
          <a:ext cx="2883000" cy="1658550"/>
        </p:xfrm>
        <a:graphic>
          <a:graphicData uri="http://schemas.openxmlformats.org/drawingml/2006/table">
            <a:tbl>
              <a:tblPr>
                <a:noFill/>
                <a:tableStyleId>{B5BCB1C1-4B72-41C8-B2B7-33F63972066A}</a:tableStyleId>
              </a:tblPr>
              <a:tblGrid>
                <a:gridCol w="82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666666"/>
                          </a:solidFill>
                        </a:rPr>
                        <a:t>Field1</a:t>
                      </a:r>
                      <a:endParaRPr sz="110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rgbClr val="666666"/>
                          </a:solidFill>
                        </a:rPr>
                        <a:t>Field1</a:t>
                      </a:r>
                      <a:endParaRPr sz="110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rgbClr val="666666"/>
                          </a:solidFill>
                        </a:rPr>
                        <a:t>Field1</a:t>
                      </a:r>
                      <a:endParaRPr sz="110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rgbClr val="666666"/>
                          </a:solidFill>
                        </a:rPr>
                        <a:t>Field1</a:t>
                      </a:r>
                      <a:endParaRPr sz="110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rgbClr val="666666"/>
                          </a:solidFill>
                        </a:rPr>
                        <a:t>Field1</a:t>
                      </a:r>
                      <a:endParaRPr sz="110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rgbClr val="666666"/>
                          </a:solidFill>
                        </a:rPr>
                        <a:t>Field1</a:t>
                      </a:r>
                      <a:endParaRPr sz="110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5" name="Google Shape;555;p31"/>
          <p:cNvSpPr/>
          <p:nvPr/>
        </p:nvSpPr>
        <p:spPr>
          <a:xfrm>
            <a:off x="15294750" y="1648575"/>
            <a:ext cx="2805600" cy="85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1"/>
          <p:cNvSpPr/>
          <p:nvPr/>
        </p:nvSpPr>
        <p:spPr>
          <a:xfrm>
            <a:off x="15070050" y="4289950"/>
            <a:ext cx="224700" cy="130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5110150" y="4775800"/>
            <a:ext cx="144600" cy="3306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5438450" y="1789000"/>
            <a:ext cx="251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Data Description</a:t>
            </a:r>
            <a:endParaRPr sz="16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2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4" name="Google Shape;564;p32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5" name="Google Shape;565;p32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6" name="Google Shape;566;p32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2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2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ambria" panose="02040503050406030204" pitchFamily="18" charset="0"/>
              </a:rPr>
              <a:t>mytamky.vn/</a:t>
            </a:r>
            <a:r>
              <a:rPr lang="ko" sz="1800" b="1">
                <a:solidFill>
                  <a:schemeClr val="accent6"/>
                </a:solidFill>
                <a:latin typeface="Cambria" panose="02040503050406030204" pitchFamily="18" charset="0"/>
              </a:rPr>
              <a:t>scenarioanalysis</a:t>
            </a:r>
            <a:endParaRPr sz="1800" b="1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72" name="Google Shape;572;p32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573" name="Google Shape;573;p32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576" name="Google Shape;576;p32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Cambria" panose="02040503050406030204" pitchFamily="18" charset="0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Gugi"/>
              <a:sym typeface="Gugi"/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78" name="Google Shape;578;p32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579" name="Google Shape;579;p32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Do Hyeon"/>
                <a:sym typeface="Do Hyeon"/>
              </a:endParaRPr>
            </a:p>
          </p:txBody>
        </p:sp>
        <p:grpSp>
          <p:nvGrpSpPr>
            <p:cNvPr id="580" name="Google Shape;580;p32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581" name="Google Shape;581;p32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584" name="Google Shape;584;p32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mbria" panose="02040503050406030204" pitchFamily="18" charset="0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Cambria" panose="02040503050406030204" pitchFamily="18" charset="0"/>
              <a:ea typeface="Cambria" panose="02040503050406030204" pitchFamily="18" charset="0"/>
              <a:cs typeface="Do Hyeon"/>
              <a:sym typeface="Do Hyeon"/>
            </a:endParaRPr>
          </a:p>
        </p:txBody>
      </p:sp>
      <p:pic>
        <p:nvPicPr>
          <p:cNvPr id="585" name="Google Shape;58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2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Cambria" panose="02040503050406030204" pitchFamily="18" charset="0"/>
              </a:rPr>
              <a:t>3</a:t>
            </a:r>
            <a:endParaRPr b="1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87" name="Google Shape;587;p32"/>
          <p:cNvSpPr/>
          <p:nvPr/>
        </p:nvSpPr>
        <p:spPr>
          <a:xfrm>
            <a:off x="2944300" y="3199875"/>
            <a:ext cx="10257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Category1</a:t>
            </a:r>
            <a:endParaRPr sz="200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grpSp>
        <p:nvGrpSpPr>
          <p:cNvPr id="588" name="Google Shape;588;p32"/>
          <p:cNvGrpSpPr/>
          <p:nvPr/>
        </p:nvGrpSpPr>
        <p:grpSpPr>
          <a:xfrm>
            <a:off x="3310250" y="3949525"/>
            <a:ext cx="2705200" cy="3266100"/>
            <a:chOff x="3310250" y="4482925"/>
            <a:chExt cx="2705200" cy="3266100"/>
          </a:xfrm>
        </p:grpSpPr>
        <p:sp>
          <p:nvSpPr>
            <p:cNvPr id="589" name="Google Shape;589;p32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Title 1</a:t>
              </a:r>
              <a:endParaRPr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  <p:sp>
          <p:nvSpPr>
            <p:cNvPr id="592" name="Google Shape;592;p32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</p:grpSp>
      <p:grpSp>
        <p:nvGrpSpPr>
          <p:cNvPr id="593" name="Google Shape;593;p32"/>
          <p:cNvGrpSpPr/>
          <p:nvPr/>
        </p:nvGrpSpPr>
        <p:grpSpPr>
          <a:xfrm>
            <a:off x="6318675" y="3979200"/>
            <a:ext cx="2705200" cy="3266100"/>
            <a:chOff x="3310250" y="4482925"/>
            <a:chExt cx="2705200" cy="3266100"/>
          </a:xfrm>
        </p:grpSpPr>
        <p:sp>
          <p:nvSpPr>
            <p:cNvPr id="594" name="Google Shape;594;p32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96" name="Google Shape;596;p32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Title 2</a:t>
              </a:r>
              <a:endParaRPr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  <p:sp>
          <p:nvSpPr>
            <p:cNvPr id="597" name="Google Shape;597;p32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</p:grpSp>
      <p:grpSp>
        <p:nvGrpSpPr>
          <p:cNvPr id="598" name="Google Shape;598;p32"/>
          <p:cNvGrpSpPr/>
          <p:nvPr/>
        </p:nvGrpSpPr>
        <p:grpSpPr>
          <a:xfrm>
            <a:off x="9327100" y="3979200"/>
            <a:ext cx="2705200" cy="3266100"/>
            <a:chOff x="3310250" y="4482925"/>
            <a:chExt cx="2705200" cy="3266100"/>
          </a:xfrm>
        </p:grpSpPr>
        <p:sp>
          <p:nvSpPr>
            <p:cNvPr id="599" name="Google Shape;599;p32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01" name="Google Shape;601;p32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Title 3</a:t>
              </a:r>
              <a:endParaRPr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32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</p:grpSp>
      <p:grpSp>
        <p:nvGrpSpPr>
          <p:cNvPr id="603" name="Google Shape;603;p32"/>
          <p:cNvGrpSpPr/>
          <p:nvPr/>
        </p:nvGrpSpPr>
        <p:grpSpPr>
          <a:xfrm>
            <a:off x="12335525" y="3979200"/>
            <a:ext cx="2705200" cy="3266100"/>
            <a:chOff x="3310250" y="4482925"/>
            <a:chExt cx="2705200" cy="3266100"/>
          </a:xfrm>
        </p:grpSpPr>
        <p:sp>
          <p:nvSpPr>
            <p:cNvPr id="604" name="Google Shape;604;p32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Title 4</a:t>
              </a:r>
              <a:endParaRPr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</p:grpSp>
      <p:sp>
        <p:nvSpPr>
          <p:cNvPr id="608" name="Google Shape;608;p32"/>
          <p:cNvSpPr/>
          <p:nvPr/>
        </p:nvSpPr>
        <p:spPr>
          <a:xfrm>
            <a:off x="3312100" y="7986150"/>
            <a:ext cx="2701500" cy="175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9" name="Google Shape;609;p32"/>
          <p:cNvSpPr/>
          <p:nvPr/>
        </p:nvSpPr>
        <p:spPr>
          <a:xfrm flipH="1">
            <a:off x="3310300" y="9090175"/>
            <a:ext cx="2705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rgbClr val="FF0000"/>
                </a:solidFill>
                <a:latin typeface="Cambria" panose="02040503050406030204" pitchFamily="18" charset="0"/>
                <a:ea typeface="Do Hyeon"/>
                <a:cs typeface="Do Hyeon"/>
                <a:sym typeface="Do Hyeon"/>
              </a:rPr>
              <a:t>Create New Scenario</a:t>
            </a:r>
            <a:endParaRPr sz="2000" u="sng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Do Hyeon"/>
              <a:sym typeface="Do Hyeon"/>
            </a:endParaRPr>
          </a:p>
        </p:txBody>
      </p:sp>
      <p:pic>
        <p:nvPicPr>
          <p:cNvPr id="610" name="Google Shape;61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7488" y="8342296"/>
            <a:ext cx="610728" cy="6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2"/>
          <p:cNvSpPr/>
          <p:nvPr/>
        </p:nvSpPr>
        <p:spPr>
          <a:xfrm>
            <a:off x="3993275" y="2218250"/>
            <a:ext cx="10257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Tìm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kiếm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vị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trí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phù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hợp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với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(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điều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kiện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)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mà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người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dùng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thiết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lập</a:t>
            </a:r>
            <a:r>
              <a:rPr lang="ko" sz="2400" dirty="0">
                <a:solidFill>
                  <a:schemeClr val="dk1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.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Hãy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chọn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có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sẵn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hoặc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tạo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mới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!</a:t>
            </a:r>
            <a:endParaRPr sz="2000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3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7" name="Google Shape;617;p33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8" name="Google Shape;618;p33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19" name="Google Shape;619;p33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3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3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3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ambria" panose="02040503050406030204" pitchFamily="18" charset="0"/>
              </a:rPr>
              <a:t>mytamky.vn/</a:t>
            </a:r>
            <a:r>
              <a:rPr lang="ko" sz="1800" b="1">
                <a:solidFill>
                  <a:schemeClr val="accent6"/>
                </a:solidFill>
                <a:latin typeface="Cambria" panose="02040503050406030204" pitchFamily="18" charset="0"/>
              </a:rPr>
              <a:t>scenarioanalysis</a:t>
            </a:r>
            <a:endParaRPr sz="1800" b="1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25" name="Google Shape;625;p33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626" name="Google Shape;626;p33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629" name="Google Shape;629;p33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Cambria" panose="02040503050406030204" pitchFamily="18" charset="0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Gugi"/>
              <a:sym typeface="Gugi"/>
            </a:endParaRPr>
          </a:p>
        </p:txBody>
      </p:sp>
      <p:sp>
        <p:nvSpPr>
          <p:cNvPr id="630" name="Google Shape;630;p33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31" name="Google Shape;631;p33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632" name="Google Shape;632;p33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Do Hyeon"/>
                <a:sym typeface="Do Hyeon"/>
              </a:endParaRPr>
            </a:p>
          </p:txBody>
        </p:sp>
        <p:grpSp>
          <p:nvGrpSpPr>
            <p:cNvPr id="633" name="Google Shape;633;p33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634" name="Google Shape;634;p33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637" name="Google Shape;637;p33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mbria" panose="02040503050406030204" pitchFamily="18" charset="0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Cambria" panose="02040503050406030204" pitchFamily="18" charset="0"/>
              <a:ea typeface="Cambria" panose="02040503050406030204" pitchFamily="18" charset="0"/>
              <a:cs typeface="Do Hyeon"/>
              <a:sym typeface="Do Hyeon"/>
            </a:endParaRPr>
          </a:p>
        </p:txBody>
      </p:sp>
      <p:pic>
        <p:nvPicPr>
          <p:cNvPr id="638" name="Google Shape;63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3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Cambria" panose="02040503050406030204" pitchFamily="18" charset="0"/>
              </a:rPr>
              <a:t>3</a:t>
            </a:r>
            <a:endParaRPr b="1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0" name="Google Shape;640;p33"/>
          <p:cNvSpPr/>
          <p:nvPr/>
        </p:nvSpPr>
        <p:spPr>
          <a:xfrm>
            <a:off x="4829299" y="3559550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Dân</a:t>
            </a:r>
            <a:r>
              <a:rPr lang="en-US" altLang="ko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altLang="ko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altLang="ko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phường</a:t>
            </a:r>
            <a:endParaRPr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1" name="Google Shape;641;p33"/>
          <p:cNvSpPr/>
          <p:nvPr/>
        </p:nvSpPr>
        <p:spPr>
          <a:xfrm>
            <a:off x="6939020" y="3559550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Địa</a:t>
            </a:r>
            <a:r>
              <a:rPr lang="en-US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hành</a:t>
            </a:r>
            <a:r>
              <a:rPr lang="en-US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chính</a:t>
            </a:r>
            <a:endParaRPr b="1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2" name="Google Shape;642;p33"/>
          <p:cNvSpPr/>
          <p:nvPr/>
        </p:nvSpPr>
        <p:spPr>
          <a:xfrm>
            <a:off x="9064948" y="3559550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Cambria" panose="02040503050406030204" pitchFamily="18" charset="0"/>
              </a:rPr>
              <a:t>공시지가</a:t>
            </a:r>
            <a:endParaRPr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3" name="Google Shape;643;p33"/>
          <p:cNvSpPr/>
          <p:nvPr/>
        </p:nvSpPr>
        <p:spPr>
          <a:xfrm>
            <a:off x="11196486" y="3559550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Tòa</a:t>
            </a:r>
            <a:r>
              <a:rPr lang="en-US" altLang="ko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nhà</a:t>
            </a:r>
            <a:endParaRPr b="1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4" name="Google Shape;644;p33"/>
          <p:cNvSpPr/>
          <p:nvPr/>
        </p:nvSpPr>
        <p:spPr>
          <a:xfrm>
            <a:off x="4829299" y="5220015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altLang="ko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altLang="ko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tiện</a:t>
            </a:r>
            <a:r>
              <a:rPr lang="en-US" altLang="ko" b="1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ích</a:t>
            </a:r>
            <a:endParaRPr b="1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5" name="Google Shape;645;p33"/>
          <p:cNvSpPr/>
          <p:nvPr/>
        </p:nvSpPr>
        <p:spPr>
          <a:xfrm>
            <a:off x="6939020" y="5220015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Cơ</a:t>
            </a:r>
            <a:r>
              <a:rPr lang="en-US" altLang="ko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lang="en-US" altLang="ko" b="1" dirty="0">
                <a:latin typeface="Cambria" panose="02040503050406030204" pitchFamily="18" charset="0"/>
                <a:ea typeface="Cambria" panose="02040503050406030204" pitchFamily="18" charset="0"/>
              </a:rPr>
              <a:t> y </a:t>
            </a: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tế</a:t>
            </a:r>
            <a:endParaRPr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6" name="Google Shape;646;p33"/>
          <p:cNvSpPr/>
          <p:nvPr/>
        </p:nvSpPr>
        <p:spPr>
          <a:xfrm>
            <a:off x="9064948" y="5220015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Cơ</a:t>
            </a:r>
            <a:r>
              <a:rPr lang="en-US" altLang="ko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lang="en-US" altLang="ko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giáo</a:t>
            </a:r>
            <a:r>
              <a:rPr lang="en-US" altLang="ko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latin typeface="Cambria" panose="02040503050406030204" pitchFamily="18" charset="0"/>
                <a:ea typeface="Cambria" panose="02040503050406030204" pitchFamily="18" charset="0"/>
              </a:rPr>
              <a:t>dục</a:t>
            </a:r>
            <a:endParaRPr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7" name="Google Shape;647;p33"/>
          <p:cNvSpPr/>
          <p:nvPr/>
        </p:nvSpPr>
        <p:spPr>
          <a:xfrm>
            <a:off x="11196486" y="5220015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Cambria" panose="02040503050406030204" pitchFamily="18" charset="0"/>
              </a:rPr>
              <a:t>...</a:t>
            </a:r>
            <a:endParaRPr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8" name="Google Shape;648;p33"/>
          <p:cNvSpPr/>
          <p:nvPr/>
        </p:nvSpPr>
        <p:spPr>
          <a:xfrm>
            <a:off x="4829299" y="6869327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Cambria" panose="02040503050406030204" pitchFamily="18" charset="0"/>
              </a:rPr>
              <a:t>...</a:t>
            </a:r>
            <a:endParaRPr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9" name="Google Shape;649;p33"/>
          <p:cNvSpPr/>
          <p:nvPr/>
        </p:nvSpPr>
        <p:spPr>
          <a:xfrm>
            <a:off x="6939020" y="6869327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Cambria" panose="02040503050406030204" pitchFamily="18" charset="0"/>
              </a:rPr>
              <a:t>...</a:t>
            </a:r>
            <a:endParaRPr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50" name="Google Shape;650;p33"/>
          <p:cNvSpPr/>
          <p:nvPr/>
        </p:nvSpPr>
        <p:spPr>
          <a:xfrm>
            <a:off x="9064948" y="6869327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Cambria" panose="02040503050406030204" pitchFamily="18" charset="0"/>
              </a:rPr>
              <a:t>...</a:t>
            </a:r>
            <a:endParaRPr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51" name="Google Shape;651;p33"/>
          <p:cNvSpPr/>
          <p:nvPr/>
        </p:nvSpPr>
        <p:spPr>
          <a:xfrm>
            <a:off x="11196486" y="6869327"/>
            <a:ext cx="2022300" cy="1533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Cambria" panose="02040503050406030204" pitchFamily="18" charset="0"/>
              </a:rPr>
              <a:t>...</a:t>
            </a:r>
            <a:endParaRPr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52" name="Google Shape;652;p33"/>
          <p:cNvSpPr/>
          <p:nvPr/>
        </p:nvSpPr>
        <p:spPr>
          <a:xfrm>
            <a:off x="4816599" y="3565529"/>
            <a:ext cx="2022300" cy="15333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53" name="Google Shape;65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4850" y="3746600"/>
            <a:ext cx="845994" cy="84599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3"/>
          <p:cNvSpPr/>
          <p:nvPr/>
        </p:nvSpPr>
        <p:spPr>
          <a:xfrm>
            <a:off x="9067749" y="3570713"/>
            <a:ext cx="2022300" cy="15333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55" name="Google Shape;65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95845" y="3746600"/>
            <a:ext cx="845994" cy="84599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3"/>
          <p:cNvSpPr/>
          <p:nvPr/>
        </p:nvSpPr>
        <p:spPr>
          <a:xfrm>
            <a:off x="6950549" y="5221717"/>
            <a:ext cx="2022300" cy="15333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57" name="Google Shape;65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5352" y="5307967"/>
            <a:ext cx="845994" cy="845994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33"/>
          <p:cNvSpPr/>
          <p:nvPr/>
        </p:nvSpPr>
        <p:spPr>
          <a:xfrm>
            <a:off x="9088709" y="5231178"/>
            <a:ext cx="2022300" cy="15333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59" name="Google Shape;65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4388" y="5403970"/>
            <a:ext cx="845994" cy="84599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3"/>
          <p:cNvSpPr/>
          <p:nvPr/>
        </p:nvSpPr>
        <p:spPr>
          <a:xfrm>
            <a:off x="14621475" y="513317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1" name="Google Shape;661;p33"/>
          <p:cNvSpPr/>
          <p:nvPr/>
        </p:nvSpPr>
        <p:spPr>
          <a:xfrm>
            <a:off x="14357325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next</a:t>
            </a:r>
            <a:endParaRPr b="1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662" name="Google Shape;662;p33"/>
          <p:cNvSpPr/>
          <p:nvPr/>
        </p:nvSpPr>
        <p:spPr>
          <a:xfrm>
            <a:off x="3993275" y="2218250"/>
            <a:ext cx="10257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Hãy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lựa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chọn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dữ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liệu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thực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hiện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phân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tích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không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gian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cho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ko" sz="2400" dirty="0">
                <a:solidFill>
                  <a:schemeClr val="dk1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.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Hệ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thống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sẽ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chồng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lớp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các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layer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đã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chọn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để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tìm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ra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vùng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chung</a:t>
            </a:r>
            <a:r>
              <a:rPr lang="ko" sz="2000" dirty="0">
                <a:solidFill>
                  <a:srgbClr val="666666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.</a:t>
            </a:r>
            <a:endParaRPr sz="2000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sp>
        <p:nvSpPr>
          <p:cNvPr id="663" name="Google Shape;663;p33"/>
          <p:cNvSpPr/>
          <p:nvPr/>
        </p:nvSpPr>
        <p:spPr>
          <a:xfrm>
            <a:off x="15571300" y="1985700"/>
            <a:ext cx="2022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rgbClr val="0000FF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Go to List</a:t>
            </a:r>
            <a:endParaRPr sz="1600" b="1" u="sng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664" name="Google Shape;664;p33"/>
          <p:cNvSpPr/>
          <p:nvPr/>
        </p:nvSpPr>
        <p:spPr>
          <a:xfrm>
            <a:off x="13970325" y="4655600"/>
            <a:ext cx="115200" cy="9795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4"/>
          <p:cNvSpPr/>
          <p:nvPr/>
        </p:nvSpPr>
        <p:spPr>
          <a:xfrm>
            <a:off x="4228875" y="3497175"/>
            <a:ext cx="4689300" cy="5349000"/>
          </a:xfrm>
          <a:prstGeom prst="roundRect">
            <a:avLst>
              <a:gd name="adj" fmla="val 3751"/>
            </a:avLst>
          </a:prstGeom>
          <a:solidFill>
            <a:schemeClr val="lt1"/>
          </a:solidFill>
          <a:ln w="9525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71" name="Google Shape;671;p34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72" name="Google Shape;672;p34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73" name="Google Shape;673;p34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4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4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4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ambria" panose="02040503050406030204" pitchFamily="18" charset="0"/>
              </a:rPr>
              <a:t>mytamky.vn/</a:t>
            </a:r>
            <a:r>
              <a:rPr lang="ko" sz="1800" b="1">
                <a:solidFill>
                  <a:schemeClr val="accent6"/>
                </a:solidFill>
                <a:latin typeface="Cambria" panose="02040503050406030204" pitchFamily="18" charset="0"/>
              </a:rPr>
              <a:t>scenarioanalysis</a:t>
            </a:r>
            <a:endParaRPr sz="1800" b="1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79" name="Google Shape;679;p34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680" name="Google Shape;680;p34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683" name="Google Shape;683;p34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Cambria" panose="02040503050406030204" pitchFamily="18" charset="0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Gugi"/>
              <a:sym typeface="Gugi"/>
            </a:endParaRPr>
          </a:p>
        </p:txBody>
      </p:sp>
      <p:sp>
        <p:nvSpPr>
          <p:cNvPr id="684" name="Google Shape;684;p34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85" name="Google Shape;685;p34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686" name="Google Shape;686;p34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Do Hyeon"/>
                <a:sym typeface="Do Hyeon"/>
              </a:endParaRPr>
            </a:p>
          </p:txBody>
        </p:sp>
        <p:grpSp>
          <p:nvGrpSpPr>
            <p:cNvPr id="687" name="Google Shape;687;p34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688" name="Google Shape;688;p34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691" name="Google Shape;691;p34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mbria" panose="02040503050406030204" pitchFamily="18" charset="0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Cambria" panose="02040503050406030204" pitchFamily="18" charset="0"/>
              <a:ea typeface="Cambria" panose="02040503050406030204" pitchFamily="18" charset="0"/>
              <a:cs typeface="Do Hyeon"/>
              <a:sym typeface="Do Hyeon"/>
            </a:endParaRPr>
          </a:p>
        </p:txBody>
      </p:sp>
      <p:pic>
        <p:nvPicPr>
          <p:cNvPr id="692" name="Google Shape;6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4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Cambria" panose="02040503050406030204" pitchFamily="18" charset="0"/>
              </a:rPr>
              <a:t>3</a:t>
            </a:r>
            <a:endParaRPr b="1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4" name="Google Shape;694;p34"/>
          <p:cNvSpPr/>
          <p:nvPr/>
        </p:nvSpPr>
        <p:spPr>
          <a:xfrm>
            <a:off x="3993275" y="2218250"/>
            <a:ext cx="10257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Hãy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chọn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khoảng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phân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tích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cho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từng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layer</a:t>
            </a:r>
            <a:r>
              <a:rPr lang="ko" sz="2400" dirty="0">
                <a:solidFill>
                  <a:schemeClr val="dk1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.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Hệ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thống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sẽ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mở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rộng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vùng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phân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tích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theo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khoảng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cách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đã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nhập</a:t>
            </a:r>
            <a:r>
              <a:rPr lang="ko" sz="2000" dirty="0">
                <a:solidFill>
                  <a:srgbClr val="666666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.</a:t>
            </a:r>
            <a:endParaRPr sz="2000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sp>
        <p:nvSpPr>
          <p:cNvPr id="695" name="Google Shape;695;p34"/>
          <p:cNvSpPr/>
          <p:nvPr/>
        </p:nvSpPr>
        <p:spPr>
          <a:xfrm>
            <a:off x="14621475" y="517652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6" name="Google Shape;696;p34"/>
          <p:cNvSpPr/>
          <p:nvPr/>
        </p:nvSpPr>
        <p:spPr>
          <a:xfrm>
            <a:off x="14357325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next</a:t>
            </a:r>
            <a:endParaRPr b="1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697" name="Google Shape;697;p34"/>
          <p:cNvSpPr/>
          <p:nvPr/>
        </p:nvSpPr>
        <p:spPr>
          <a:xfrm rot="10800000">
            <a:off x="3055425" y="517652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8" name="Google Shape;698;p34"/>
          <p:cNvSpPr/>
          <p:nvPr/>
        </p:nvSpPr>
        <p:spPr>
          <a:xfrm>
            <a:off x="2812300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back</a:t>
            </a:r>
            <a:endParaRPr b="1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pic>
        <p:nvPicPr>
          <p:cNvPr id="699" name="Google Shape;699;p34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>
            <a:off x="6261934" y="4132525"/>
            <a:ext cx="2391015" cy="403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4"/>
          <p:cNvPicPr preferRelativeResize="0"/>
          <p:nvPr/>
        </p:nvPicPr>
        <p:blipFill>
          <a:blip r:embed="rId9">
            <a:alphaModFix amt="77000"/>
          </a:blip>
          <a:stretch>
            <a:fillRect/>
          </a:stretch>
        </p:blipFill>
        <p:spPr>
          <a:xfrm>
            <a:off x="4370075" y="4914825"/>
            <a:ext cx="1226275" cy="258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4"/>
          <p:cNvSpPr/>
          <p:nvPr/>
        </p:nvSpPr>
        <p:spPr>
          <a:xfrm>
            <a:off x="5937500" y="6386425"/>
            <a:ext cx="282000" cy="26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111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02" name="Google Shape;702;p34"/>
          <p:cNvCxnSpPr/>
          <p:nvPr/>
        </p:nvCxnSpPr>
        <p:spPr>
          <a:xfrm>
            <a:off x="6751125" y="4615550"/>
            <a:ext cx="415500" cy="537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703" name="Google Shape;703;p34"/>
          <p:cNvSpPr/>
          <p:nvPr/>
        </p:nvSpPr>
        <p:spPr>
          <a:xfrm>
            <a:off x="7166625" y="4132525"/>
            <a:ext cx="792900" cy="460200"/>
          </a:xfrm>
          <a:prstGeom prst="wedgeRoundRectCallout">
            <a:avLst>
              <a:gd name="adj1" fmla="val -59959"/>
              <a:gd name="adj2" fmla="val 109997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FF0000"/>
                </a:solidFill>
                <a:latin typeface="Cambria" panose="02040503050406030204" pitchFamily="18" charset="0"/>
              </a:rPr>
              <a:t>200 m</a:t>
            </a:r>
            <a:endParaRPr sz="1600" b="1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04" name="Google Shape;704;p34"/>
          <p:cNvSpPr/>
          <p:nvPr/>
        </p:nvSpPr>
        <p:spPr>
          <a:xfrm>
            <a:off x="4475275" y="8345600"/>
            <a:ext cx="404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Cơ</a:t>
            </a:r>
            <a:r>
              <a:rPr lang="en-US" altLang="ko" sz="1500" b="1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</a:t>
            </a:r>
            <a:r>
              <a:rPr lang="en-US" altLang="ko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sở</a:t>
            </a:r>
            <a:r>
              <a:rPr lang="en-US" altLang="ko" sz="1500" b="1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y </a:t>
            </a:r>
            <a:r>
              <a:rPr lang="en-US" altLang="ko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tế</a:t>
            </a:r>
            <a:endParaRPr sz="1500" b="1" u="sng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705" name="Google Shape;705;p34"/>
          <p:cNvSpPr/>
          <p:nvPr/>
        </p:nvSpPr>
        <p:spPr>
          <a:xfrm>
            <a:off x="9601200" y="4277850"/>
            <a:ext cx="3201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Dân</a:t>
            </a:r>
            <a:r>
              <a:rPr lang="en-US" altLang="ko" sz="1600" dirty="0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altLang="ko" sz="1600" dirty="0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altLang="ko" sz="1600" dirty="0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phường</a:t>
            </a:r>
            <a:endParaRPr sz="1600" dirty="0">
              <a:solidFill>
                <a:srgbClr val="99999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06" name="Google Shape;706;p34"/>
          <p:cNvSpPr/>
          <p:nvPr/>
        </p:nvSpPr>
        <p:spPr>
          <a:xfrm>
            <a:off x="9601200" y="4779308"/>
            <a:ext cx="3201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Giá</a:t>
            </a:r>
            <a:r>
              <a:rPr lang="en-US" altLang="ko" sz="1600" dirty="0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đất</a:t>
            </a:r>
            <a:r>
              <a:rPr lang="en-US" altLang="ko" sz="1600" dirty="0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altLang="ko" sz="1600" dirty="0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khai</a:t>
            </a:r>
            <a:endParaRPr sz="1600" dirty="0">
              <a:solidFill>
                <a:srgbClr val="99999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07" name="Google Shape;707;p34"/>
          <p:cNvSpPr/>
          <p:nvPr/>
        </p:nvSpPr>
        <p:spPr>
          <a:xfrm>
            <a:off x="9601200" y="5280766"/>
            <a:ext cx="3201600" cy="4059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Cơ</a:t>
            </a:r>
            <a:r>
              <a:rPr lang="en-US" altLang="ko" sz="1600" b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lang="en-US" altLang="ko" sz="1600" b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y </a:t>
            </a:r>
            <a:r>
              <a:rPr lang="en-US" altLang="ko" sz="1600" b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tế</a:t>
            </a:r>
            <a:endParaRPr sz="1600" b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08" name="Google Shape;708;p34"/>
          <p:cNvSpPr/>
          <p:nvPr/>
        </p:nvSpPr>
        <p:spPr>
          <a:xfrm>
            <a:off x="9601200" y="5782224"/>
            <a:ext cx="3201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Cơ</a:t>
            </a:r>
            <a:r>
              <a:rPr lang="en-US" altLang="ko" sz="1600" dirty="0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lang="en-US" altLang="ko" sz="1600" dirty="0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giáo</a:t>
            </a:r>
            <a:r>
              <a:rPr lang="en-US" altLang="ko" sz="1600" dirty="0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dirty="0" err="1">
                <a:solidFill>
                  <a:srgbClr val="9999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dục</a:t>
            </a:r>
            <a:endParaRPr sz="1600" dirty="0">
              <a:solidFill>
                <a:srgbClr val="99999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09" name="Google Shape;709;p34"/>
          <p:cNvSpPr/>
          <p:nvPr/>
        </p:nvSpPr>
        <p:spPr>
          <a:xfrm>
            <a:off x="12941125" y="4277850"/>
            <a:ext cx="792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999999"/>
                </a:solidFill>
                <a:latin typeface="Cambria" panose="02040503050406030204" pitchFamily="18" charset="0"/>
              </a:rPr>
              <a:t>0</a:t>
            </a:r>
            <a:endParaRPr sz="1600">
              <a:solidFill>
                <a:srgbClr val="99999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10" name="Google Shape;710;p34"/>
          <p:cNvSpPr/>
          <p:nvPr/>
        </p:nvSpPr>
        <p:spPr>
          <a:xfrm>
            <a:off x="12941125" y="4779308"/>
            <a:ext cx="792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999999"/>
                </a:solidFill>
                <a:latin typeface="Cambria" panose="02040503050406030204" pitchFamily="18" charset="0"/>
              </a:rPr>
              <a:t>0</a:t>
            </a:r>
            <a:endParaRPr sz="1600">
              <a:solidFill>
                <a:srgbClr val="99999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11" name="Google Shape;711;p34"/>
          <p:cNvSpPr/>
          <p:nvPr/>
        </p:nvSpPr>
        <p:spPr>
          <a:xfrm>
            <a:off x="12941125" y="5280767"/>
            <a:ext cx="792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Cambria" panose="02040503050406030204" pitchFamily="18" charset="0"/>
              </a:rPr>
              <a:t>200</a:t>
            </a:r>
            <a:endParaRPr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12941125" y="5782225"/>
            <a:ext cx="792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999999"/>
                </a:solidFill>
                <a:latin typeface="Cambria" panose="02040503050406030204" pitchFamily="18" charset="0"/>
              </a:rPr>
              <a:t>0</a:t>
            </a:r>
            <a:endParaRPr sz="1600">
              <a:solidFill>
                <a:srgbClr val="99999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13" name="Google Shape;713;p34"/>
          <p:cNvSpPr/>
          <p:nvPr/>
        </p:nvSpPr>
        <p:spPr>
          <a:xfrm>
            <a:off x="9601200" y="3642925"/>
            <a:ext cx="3201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Layer</a:t>
            </a:r>
            <a:endParaRPr sz="15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714" name="Google Shape;714;p34"/>
          <p:cNvSpPr/>
          <p:nvPr/>
        </p:nvSpPr>
        <p:spPr>
          <a:xfrm>
            <a:off x="12852349" y="3693725"/>
            <a:ext cx="1029075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Khoảng</a:t>
            </a:r>
            <a:r>
              <a:rPr lang="en-US" altLang="ko" sz="15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</a:t>
            </a:r>
            <a:r>
              <a:rPr lang="ko" sz="1500" b="1" dirty="0">
                <a:solidFill>
                  <a:schemeClr val="dk1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(m)</a:t>
            </a:r>
            <a:endParaRPr sz="15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715" name="Google Shape;715;p34"/>
          <p:cNvSpPr/>
          <p:nvPr/>
        </p:nvSpPr>
        <p:spPr>
          <a:xfrm rot="5400000">
            <a:off x="9087102" y="5334450"/>
            <a:ext cx="345175" cy="298550"/>
          </a:xfrm>
          <a:prstGeom prst="flowChartMerge">
            <a:avLst/>
          </a:prstGeom>
          <a:solidFill>
            <a:srgbClr val="000000">
              <a:alpha val="64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16" name="Google Shape;716;p34"/>
          <p:cNvSpPr/>
          <p:nvPr/>
        </p:nvSpPr>
        <p:spPr>
          <a:xfrm>
            <a:off x="15571300" y="1985700"/>
            <a:ext cx="2022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rgbClr val="0000FF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Go to List</a:t>
            </a:r>
            <a:endParaRPr sz="1600" b="1" u="sng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717" name="Google Shape;717;p34"/>
          <p:cNvSpPr/>
          <p:nvPr/>
        </p:nvSpPr>
        <p:spPr>
          <a:xfrm>
            <a:off x="13970325" y="4655600"/>
            <a:ext cx="115200" cy="9795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5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24" name="Google Shape;724;p35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25" name="Google Shape;725;p35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5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5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35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ambria" panose="02040503050406030204" pitchFamily="18" charset="0"/>
              </a:rPr>
              <a:t>mytamky.vn/</a:t>
            </a:r>
            <a:r>
              <a:rPr lang="ko" sz="1800" b="1">
                <a:solidFill>
                  <a:srgbClr val="FFFF00"/>
                </a:solidFill>
                <a:latin typeface="Cambria" panose="02040503050406030204" pitchFamily="18" charset="0"/>
              </a:rPr>
              <a:t>scenarioanalysis</a:t>
            </a:r>
            <a:endParaRPr sz="1800" b="1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31" name="Google Shape;731;p35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732" name="Google Shape;732;p35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735" name="Google Shape;735;p35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Cambria" panose="02040503050406030204" pitchFamily="18" charset="0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Gugi"/>
              <a:sym typeface="Gugi"/>
            </a:endParaRPr>
          </a:p>
        </p:txBody>
      </p:sp>
      <p:sp>
        <p:nvSpPr>
          <p:cNvPr id="736" name="Google Shape;736;p35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37" name="Google Shape;737;p35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738" name="Google Shape;738;p35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Do Hyeon"/>
                <a:sym typeface="Do Hyeon"/>
              </a:endParaRPr>
            </a:p>
          </p:txBody>
        </p:sp>
        <p:grpSp>
          <p:nvGrpSpPr>
            <p:cNvPr id="739" name="Google Shape;739;p35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740" name="Google Shape;740;p35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41" name="Google Shape;741;p35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42" name="Google Shape;742;p35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743" name="Google Shape;743;p35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mbria" panose="02040503050406030204" pitchFamily="18" charset="0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Cambria" panose="02040503050406030204" pitchFamily="18" charset="0"/>
              <a:ea typeface="Cambria" panose="02040503050406030204" pitchFamily="18" charset="0"/>
              <a:cs typeface="Do Hyeon"/>
              <a:sym typeface="Do Hyeon"/>
            </a:endParaRPr>
          </a:p>
        </p:txBody>
      </p:sp>
      <p:pic>
        <p:nvPicPr>
          <p:cNvPr id="744" name="Google Shape;74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35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Cambria" panose="02040503050406030204" pitchFamily="18" charset="0"/>
              </a:rPr>
              <a:t>3</a:t>
            </a:r>
            <a:endParaRPr b="1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46" name="Google Shape;746;p35"/>
          <p:cNvSpPr/>
          <p:nvPr/>
        </p:nvSpPr>
        <p:spPr>
          <a:xfrm>
            <a:off x="14621475" y="517652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47" name="Google Shape;747;p35"/>
          <p:cNvSpPr/>
          <p:nvPr/>
        </p:nvSpPr>
        <p:spPr>
          <a:xfrm>
            <a:off x="14357325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next</a:t>
            </a:r>
            <a:endParaRPr b="1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748" name="Google Shape;748;p35"/>
          <p:cNvSpPr/>
          <p:nvPr/>
        </p:nvSpPr>
        <p:spPr>
          <a:xfrm rot="10800000">
            <a:off x="3055425" y="517652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49" name="Google Shape;749;p35"/>
          <p:cNvSpPr/>
          <p:nvPr/>
        </p:nvSpPr>
        <p:spPr>
          <a:xfrm>
            <a:off x="2812300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back</a:t>
            </a:r>
            <a:endParaRPr b="1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750" name="Google Shape;750;p35"/>
          <p:cNvSpPr/>
          <p:nvPr/>
        </p:nvSpPr>
        <p:spPr>
          <a:xfrm>
            <a:off x="13970325" y="4655600"/>
            <a:ext cx="115200" cy="9795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51" name="Google Shape;751;p35"/>
          <p:cNvSpPr/>
          <p:nvPr/>
        </p:nvSpPr>
        <p:spPr>
          <a:xfrm>
            <a:off x="3993275" y="2218250"/>
            <a:ext cx="10257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Hãy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chọn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bộ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lọc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cho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từng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layer!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Hệ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thống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sẽ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phân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tích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ra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vùng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đáp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ứng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điều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kiện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của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bộ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lọc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đã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chọn</a:t>
            </a:r>
            <a:r>
              <a:rPr lang="ko" sz="2000" dirty="0">
                <a:solidFill>
                  <a:srgbClr val="666666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.</a:t>
            </a:r>
            <a:endParaRPr sz="2000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sp>
        <p:nvSpPr>
          <p:cNvPr id="752" name="Google Shape;752;p35"/>
          <p:cNvSpPr/>
          <p:nvPr/>
        </p:nvSpPr>
        <p:spPr>
          <a:xfrm>
            <a:off x="4108875" y="5305650"/>
            <a:ext cx="3333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Dân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phường</a:t>
            </a:r>
            <a:endParaRPr sz="16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53" name="Google Shape;753;p35"/>
          <p:cNvSpPr/>
          <p:nvPr/>
        </p:nvSpPr>
        <p:spPr>
          <a:xfrm>
            <a:off x="4108875" y="5807108"/>
            <a:ext cx="3333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Giá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đất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khai</a:t>
            </a:r>
            <a:endParaRPr sz="16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54" name="Google Shape;754;p35"/>
          <p:cNvSpPr/>
          <p:nvPr/>
        </p:nvSpPr>
        <p:spPr>
          <a:xfrm>
            <a:off x="4108875" y="6308566"/>
            <a:ext cx="3333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Cơ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y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tế</a:t>
            </a:r>
            <a:endParaRPr sz="16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55" name="Google Shape;755;p35"/>
          <p:cNvSpPr/>
          <p:nvPr/>
        </p:nvSpPr>
        <p:spPr>
          <a:xfrm>
            <a:off x="4108875" y="6810025"/>
            <a:ext cx="3333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Cơ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giáo</a:t>
            </a:r>
            <a:r>
              <a:rPr lang="en-US" altLang="ko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sz="16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dục</a:t>
            </a:r>
            <a:endParaRPr sz="16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56" name="Google Shape;756;p35"/>
          <p:cNvSpPr/>
          <p:nvPr/>
        </p:nvSpPr>
        <p:spPr>
          <a:xfrm>
            <a:off x="4108875" y="4670725"/>
            <a:ext cx="3201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Layer</a:t>
            </a:r>
            <a:endParaRPr sz="1500" b="1" u="sng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757" name="Google Shape;757;p35"/>
          <p:cNvSpPr/>
          <p:nvPr/>
        </p:nvSpPr>
        <p:spPr>
          <a:xfrm>
            <a:off x="7555675" y="5305650"/>
            <a:ext cx="6006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endParaRPr b="1" u="sng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58" name="Google Shape;758;p35"/>
          <p:cNvSpPr/>
          <p:nvPr/>
        </p:nvSpPr>
        <p:spPr>
          <a:xfrm>
            <a:off x="7555675" y="5807108"/>
            <a:ext cx="6006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Giá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đất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100tr/</a:t>
            </a:r>
            <a:r>
              <a:rPr lang="ko" b="1" u="sng" dirty="0">
                <a:solidFill>
                  <a:srgbClr val="0000FF"/>
                </a:solidFill>
                <a:latin typeface="Cambria" panose="02040503050406030204" pitchFamily="18" charset="0"/>
              </a:rPr>
              <a:t>1 m</a:t>
            </a:r>
            <a:r>
              <a:rPr lang="ko" b="1" u="sng" baseline="30000" dirty="0">
                <a:solidFill>
                  <a:srgbClr val="0000FF"/>
                </a:solidFill>
                <a:latin typeface="Cambria" panose="02040503050406030204" pitchFamily="18" charset="0"/>
              </a:rPr>
              <a:t>2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trở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r>
              <a:rPr lang="ko" b="1" u="sng" dirty="0">
                <a:solidFill>
                  <a:srgbClr val="0000FF"/>
                </a:solidFill>
                <a:latin typeface="Cambria" panose="02040503050406030204" pitchFamily="18" charset="0"/>
              </a:rPr>
              <a:t>,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trên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ko" b="1" u="sng" dirty="0">
                <a:solidFill>
                  <a:srgbClr val="0000FF"/>
                </a:solidFill>
                <a:latin typeface="Cambria" panose="02040503050406030204" pitchFamily="18" charset="0"/>
              </a:rPr>
              <a:t>10,000m</a:t>
            </a:r>
            <a:r>
              <a:rPr lang="ko" b="1" u="sng" baseline="30000" dirty="0">
                <a:solidFill>
                  <a:srgbClr val="0000FF"/>
                </a:solidFill>
                <a:latin typeface="Cambria" panose="02040503050406030204" pitchFamily="18" charset="0"/>
              </a:rPr>
              <a:t>2</a:t>
            </a:r>
            <a:endParaRPr b="1" u="sng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59" name="Google Shape;759;p35"/>
          <p:cNvSpPr/>
          <p:nvPr/>
        </p:nvSpPr>
        <p:spPr>
          <a:xfrm>
            <a:off x="7555675" y="6308567"/>
            <a:ext cx="6006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60" name="Google Shape;760;p35"/>
          <p:cNvSpPr/>
          <p:nvPr/>
        </p:nvSpPr>
        <p:spPr>
          <a:xfrm>
            <a:off x="7555675" y="6810025"/>
            <a:ext cx="6006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altLang="ko" b="1" u="sng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u="sng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61" name="Google Shape;761;p35"/>
          <p:cNvSpPr/>
          <p:nvPr/>
        </p:nvSpPr>
        <p:spPr>
          <a:xfrm>
            <a:off x="7555675" y="4670725"/>
            <a:ext cx="584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Điều</a:t>
            </a:r>
            <a:r>
              <a:rPr lang="en-US" sz="1500" b="1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</a:t>
            </a:r>
            <a:r>
              <a:rPr lang="en-US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kiện</a:t>
            </a:r>
            <a:r>
              <a:rPr lang="en-US" sz="1500" b="1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</a:t>
            </a:r>
            <a:r>
              <a:rPr lang="en-US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lọc</a:t>
            </a:r>
            <a:endParaRPr sz="1500" b="1" u="sng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762" name="Google Shape;762;p35"/>
          <p:cNvSpPr/>
          <p:nvPr/>
        </p:nvSpPr>
        <p:spPr>
          <a:xfrm>
            <a:off x="15571300" y="1985700"/>
            <a:ext cx="2022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rgbClr val="0000FF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Go to List</a:t>
            </a:r>
            <a:endParaRPr sz="1600" b="1" u="sng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6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0" name="Google Shape;770;p36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6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6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36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mytamky.vn/</a:t>
            </a:r>
            <a:r>
              <a:rPr lang="ko" sz="1800" b="1">
                <a:solidFill>
                  <a:srgbClr val="FFFF00"/>
                </a:solidFill>
              </a:rPr>
              <a:t>scenarioanalysis</a:t>
            </a:r>
            <a:endParaRPr sz="1800" b="1">
              <a:solidFill>
                <a:srgbClr val="FFFF00"/>
              </a:solidFill>
            </a:endParaRPr>
          </a:p>
        </p:txBody>
      </p:sp>
      <p:grpSp>
        <p:nvGrpSpPr>
          <p:cNvPr id="776" name="Google Shape;776;p36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777" name="Google Shape;777;p36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" name="Google Shape;780;p36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781" name="Google Shape;781;p36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36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783" name="Google Shape;783;p36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784" name="Google Shape;784;p36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785" name="Google Shape;785;p36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8" name="Google Shape;788;p36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89" name="Google Shape;78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6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91" name="Google Shape;791;p36"/>
          <p:cNvSpPr/>
          <p:nvPr/>
        </p:nvSpPr>
        <p:spPr>
          <a:xfrm>
            <a:off x="14621475" y="517652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14357325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next</a:t>
            </a:r>
            <a:endParaRPr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3" name="Google Shape;793;p36"/>
          <p:cNvSpPr/>
          <p:nvPr/>
        </p:nvSpPr>
        <p:spPr>
          <a:xfrm rot="10800000">
            <a:off x="3055425" y="517652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2812300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</a:t>
            </a:r>
            <a:endParaRPr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5" name="Google Shape;795;p36"/>
          <p:cNvSpPr/>
          <p:nvPr/>
        </p:nvSpPr>
        <p:spPr>
          <a:xfrm>
            <a:off x="13970325" y="4655600"/>
            <a:ext cx="115200" cy="9795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3993275" y="2218250"/>
            <a:ext cx="10257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Stylish"/>
                <a:ea typeface="Stylish"/>
                <a:cs typeface="Stylish"/>
                <a:sym typeface="Stylish"/>
              </a:rPr>
              <a:t>대상 레이어별 필터를 지정하세요.</a:t>
            </a:r>
            <a:endParaRPr sz="2400">
              <a:solidFill>
                <a:schemeClr val="dk1"/>
              </a:solidFill>
              <a:latin typeface="Stylish"/>
              <a:ea typeface="Stylish"/>
              <a:cs typeface="Stylish"/>
              <a:sym typeface="Sty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지정된 필터 조건을 만족하는 도형만 분석합니다.</a:t>
            </a:r>
            <a:endParaRPr sz="2000">
              <a:solidFill>
                <a:srgbClr val="666666"/>
              </a:solidFill>
              <a:latin typeface="Stylish"/>
              <a:ea typeface="Stylish"/>
              <a:cs typeface="Stylish"/>
              <a:sym typeface="Stylish"/>
            </a:endParaRPr>
          </a:p>
        </p:txBody>
      </p:sp>
      <p:sp>
        <p:nvSpPr>
          <p:cNvPr id="797" name="Google Shape;797;p36"/>
          <p:cNvSpPr/>
          <p:nvPr/>
        </p:nvSpPr>
        <p:spPr>
          <a:xfrm>
            <a:off x="4108875" y="5305650"/>
            <a:ext cx="3333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동별인구현황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798" name="Google Shape;798;p36"/>
          <p:cNvSpPr/>
          <p:nvPr/>
        </p:nvSpPr>
        <p:spPr>
          <a:xfrm>
            <a:off x="4108875" y="5807108"/>
            <a:ext cx="3333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공시지가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799" name="Google Shape;799;p36"/>
          <p:cNvSpPr/>
          <p:nvPr/>
        </p:nvSpPr>
        <p:spPr>
          <a:xfrm>
            <a:off x="4108875" y="6308566"/>
            <a:ext cx="3333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의료시설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800" name="Google Shape;800;p36"/>
          <p:cNvSpPr/>
          <p:nvPr/>
        </p:nvSpPr>
        <p:spPr>
          <a:xfrm>
            <a:off x="4108875" y="6810025"/>
            <a:ext cx="3333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교육시설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801" name="Google Shape;801;p36"/>
          <p:cNvSpPr/>
          <p:nvPr/>
        </p:nvSpPr>
        <p:spPr>
          <a:xfrm>
            <a:off x="4108875" y="4670725"/>
            <a:ext cx="3201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대상 레이어</a:t>
            </a:r>
            <a:endParaRPr sz="1500" b="1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p36"/>
          <p:cNvSpPr/>
          <p:nvPr/>
        </p:nvSpPr>
        <p:spPr>
          <a:xfrm>
            <a:off x="7555675" y="5305650"/>
            <a:ext cx="6006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0000FF"/>
                </a:solidFill>
              </a:rPr>
              <a:t>조건 없음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803" name="Google Shape;803;p36"/>
          <p:cNvSpPr/>
          <p:nvPr/>
        </p:nvSpPr>
        <p:spPr>
          <a:xfrm>
            <a:off x="7555675" y="5807108"/>
            <a:ext cx="6006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0000FF"/>
                </a:solidFill>
              </a:rPr>
              <a:t>지가(1 m</a:t>
            </a:r>
            <a:r>
              <a:rPr lang="ko" b="1" u="sng" baseline="30000">
                <a:solidFill>
                  <a:srgbClr val="0000FF"/>
                </a:solidFill>
              </a:rPr>
              <a:t>2</a:t>
            </a:r>
            <a:r>
              <a:rPr lang="ko" b="1" u="sng">
                <a:solidFill>
                  <a:srgbClr val="0000FF"/>
                </a:solidFill>
              </a:rPr>
              <a:t>) 1억동 이상, 면적 10,000m</a:t>
            </a:r>
            <a:r>
              <a:rPr lang="ko" b="1" u="sng" baseline="30000">
                <a:solidFill>
                  <a:srgbClr val="0000FF"/>
                </a:solidFill>
              </a:rPr>
              <a:t>2</a:t>
            </a:r>
            <a:r>
              <a:rPr lang="ko" b="1" u="sng">
                <a:solidFill>
                  <a:srgbClr val="0000FF"/>
                </a:solidFill>
              </a:rPr>
              <a:t> 이상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804" name="Google Shape;804;p36"/>
          <p:cNvSpPr/>
          <p:nvPr/>
        </p:nvSpPr>
        <p:spPr>
          <a:xfrm>
            <a:off x="7555675" y="6308567"/>
            <a:ext cx="6006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0000FF"/>
                </a:solidFill>
              </a:rPr>
              <a:t>조건 없음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05" name="Google Shape;805;p36"/>
          <p:cNvSpPr/>
          <p:nvPr/>
        </p:nvSpPr>
        <p:spPr>
          <a:xfrm>
            <a:off x="7555675" y="6810025"/>
            <a:ext cx="60069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0000FF"/>
                </a:solidFill>
              </a:rPr>
              <a:t>조건 없음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06" name="Google Shape;806;p36"/>
          <p:cNvSpPr/>
          <p:nvPr/>
        </p:nvSpPr>
        <p:spPr>
          <a:xfrm>
            <a:off x="7555675" y="4670725"/>
            <a:ext cx="584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필터 조건</a:t>
            </a:r>
            <a:endParaRPr sz="1500" b="1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36"/>
          <p:cNvSpPr/>
          <p:nvPr/>
        </p:nvSpPr>
        <p:spPr>
          <a:xfrm>
            <a:off x="15571300" y="1985700"/>
            <a:ext cx="2022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 to List</a:t>
            </a:r>
            <a:endParaRPr sz="1600" b="1" u="sng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p36"/>
          <p:cNvSpPr/>
          <p:nvPr/>
        </p:nvSpPr>
        <p:spPr>
          <a:xfrm>
            <a:off x="122525" y="890000"/>
            <a:ext cx="18020700" cy="92724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9" name="Google Shape;80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5525" y="2939150"/>
            <a:ext cx="4581900" cy="4713600"/>
          </a:xfrm>
          <a:prstGeom prst="roundRect">
            <a:avLst>
              <a:gd name="adj" fmla="val 3598"/>
            </a:avLst>
          </a:prstGeom>
          <a:noFill/>
          <a:ln>
            <a:noFill/>
          </a:ln>
        </p:spPr>
      </p:pic>
      <p:sp>
        <p:nvSpPr>
          <p:cNvPr id="810" name="Google Shape;810;p36"/>
          <p:cNvSpPr/>
          <p:nvPr/>
        </p:nvSpPr>
        <p:spPr>
          <a:xfrm>
            <a:off x="7079400" y="6308550"/>
            <a:ext cx="4334400" cy="979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FF0000"/>
                </a:solidFill>
              </a:rPr>
              <a:t>&lt;</a:t>
            </a:r>
            <a:r>
              <a:rPr lang="en-US" altLang="ko" sz="2500" b="1" dirty="0" err="1">
                <a:solidFill>
                  <a:srgbClr val="FF0000"/>
                </a:solidFill>
              </a:rPr>
              <a:t>Ví</a:t>
            </a:r>
            <a:r>
              <a:rPr lang="en-US" altLang="ko" sz="2500" b="1" dirty="0">
                <a:solidFill>
                  <a:srgbClr val="FF0000"/>
                </a:solidFill>
              </a:rPr>
              <a:t> </a:t>
            </a:r>
            <a:r>
              <a:rPr lang="en-US" altLang="ko" sz="2500" b="1" dirty="0" err="1">
                <a:solidFill>
                  <a:srgbClr val="FF0000"/>
                </a:solidFill>
              </a:rPr>
              <a:t>dụ</a:t>
            </a:r>
            <a:r>
              <a:rPr lang="ko" sz="2500" b="1" dirty="0">
                <a:solidFill>
                  <a:srgbClr val="FF0000"/>
                </a:solidFill>
              </a:rPr>
              <a:t>&gt;</a:t>
            </a:r>
            <a:endParaRPr sz="2500"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 err="1">
                <a:solidFill>
                  <a:srgbClr val="FF0000"/>
                </a:solidFill>
              </a:rPr>
              <a:t>Làm</a:t>
            </a:r>
            <a:r>
              <a:rPr lang="en-US" altLang="ko" sz="2500" b="1" dirty="0">
                <a:solidFill>
                  <a:srgbClr val="FF0000"/>
                </a:solidFill>
              </a:rPr>
              <a:t> </a:t>
            </a:r>
            <a:r>
              <a:rPr lang="en-US" altLang="ko" sz="2500" b="1" dirty="0" err="1">
                <a:solidFill>
                  <a:srgbClr val="FF0000"/>
                </a:solidFill>
              </a:rPr>
              <a:t>đơn</a:t>
            </a:r>
            <a:r>
              <a:rPr lang="en-US" altLang="ko" sz="2500" b="1" dirty="0">
                <a:solidFill>
                  <a:srgbClr val="FF0000"/>
                </a:solidFill>
              </a:rPr>
              <a:t> </a:t>
            </a:r>
            <a:r>
              <a:rPr lang="en-US" altLang="ko" sz="2500" b="1" dirty="0" err="1">
                <a:solidFill>
                  <a:srgbClr val="FF0000"/>
                </a:solidFill>
              </a:rPr>
              <a:t>giản</a:t>
            </a:r>
            <a:r>
              <a:rPr lang="en-US" altLang="ko" sz="2500" b="1" dirty="0">
                <a:solidFill>
                  <a:srgbClr val="FF0000"/>
                </a:solidFill>
              </a:rPr>
              <a:t> </a:t>
            </a:r>
            <a:r>
              <a:rPr lang="en-US" altLang="ko" sz="2500" b="1" dirty="0" err="1">
                <a:solidFill>
                  <a:srgbClr val="FF0000"/>
                </a:solidFill>
              </a:rPr>
              <a:t>nhất</a:t>
            </a:r>
            <a:r>
              <a:rPr lang="en-US" altLang="ko" sz="2500" b="1" dirty="0">
                <a:solidFill>
                  <a:srgbClr val="FF0000"/>
                </a:solidFill>
              </a:rPr>
              <a:t> </a:t>
            </a:r>
            <a:r>
              <a:rPr lang="en-US" altLang="ko" sz="2500" b="1" dirty="0" err="1">
                <a:solidFill>
                  <a:srgbClr val="FF0000"/>
                </a:solidFill>
              </a:rPr>
              <a:t>có</a:t>
            </a:r>
            <a:r>
              <a:rPr lang="en-US" altLang="ko" sz="2500" b="1" dirty="0">
                <a:solidFill>
                  <a:srgbClr val="FF0000"/>
                </a:solidFill>
              </a:rPr>
              <a:t> </a:t>
            </a:r>
            <a:r>
              <a:rPr lang="en-US" altLang="ko" sz="2500" b="1" dirty="0" err="1">
                <a:solidFill>
                  <a:srgbClr val="FF0000"/>
                </a:solidFill>
              </a:rPr>
              <a:t>thể</a:t>
            </a:r>
            <a:endParaRPr sz="25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7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16" name="Google Shape;816;p37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17" name="Google Shape;817;p37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18" name="Google Shape;818;p37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7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7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7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ambria" panose="02040503050406030204" pitchFamily="18" charset="0"/>
              </a:rPr>
              <a:t>mytamky.vn/</a:t>
            </a:r>
            <a:r>
              <a:rPr lang="ko" sz="1800" b="1">
                <a:solidFill>
                  <a:schemeClr val="accent6"/>
                </a:solidFill>
                <a:latin typeface="Cambria" panose="02040503050406030204" pitchFamily="18" charset="0"/>
              </a:rPr>
              <a:t>scenarioanalysis</a:t>
            </a:r>
            <a:endParaRPr sz="1800" b="1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824" name="Google Shape;824;p37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825" name="Google Shape;825;p37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828" name="Google Shape;828;p37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Cambria" panose="02040503050406030204" pitchFamily="18" charset="0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Gugi"/>
              <a:sym typeface="Gugi"/>
            </a:endParaRPr>
          </a:p>
        </p:txBody>
      </p:sp>
      <p:sp>
        <p:nvSpPr>
          <p:cNvPr id="829" name="Google Shape;829;p37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830" name="Google Shape;830;p37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831" name="Google Shape;831;p37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Do Hyeon"/>
                <a:sym typeface="Do Hyeon"/>
              </a:endParaRPr>
            </a:p>
          </p:txBody>
        </p:sp>
        <p:grpSp>
          <p:nvGrpSpPr>
            <p:cNvPr id="832" name="Google Shape;832;p37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833" name="Google Shape;833;p37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34" name="Google Shape;834;p37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35" name="Google Shape;835;p37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836" name="Google Shape;836;p37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mbria" panose="02040503050406030204" pitchFamily="18" charset="0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Cambria" panose="02040503050406030204" pitchFamily="18" charset="0"/>
              <a:ea typeface="Cambria" panose="02040503050406030204" pitchFamily="18" charset="0"/>
              <a:cs typeface="Do Hyeon"/>
              <a:sym typeface="Do Hyeon"/>
            </a:endParaRPr>
          </a:p>
        </p:txBody>
      </p:sp>
      <p:pic>
        <p:nvPicPr>
          <p:cNvPr id="837" name="Google Shape;83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37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Cambria" panose="02040503050406030204" pitchFamily="18" charset="0"/>
              </a:rPr>
              <a:t>3</a:t>
            </a:r>
            <a:endParaRPr b="1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39" name="Google Shape;839;p37"/>
          <p:cNvSpPr/>
          <p:nvPr/>
        </p:nvSpPr>
        <p:spPr>
          <a:xfrm rot="10800000">
            <a:off x="3055425" y="517652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0" name="Google Shape;840;p37"/>
          <p:cNvSpPr/>
          <p:nvPr/>
        </p:nvSpPr>
        <p:spPr>
          <a:xfrm>
            <a:off x="2812300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back</a:t>
            </a:r>
            <a:endParaRPr b="1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841" name="Google Shape;841;p37"/>
          <p:cNvSpPr/>
          <p:nvPr/>
        </p:nvSpPr>
        <p:spPr>
          <a:xfrm>
            <a:off x="3993275" y="2218250"/>
            <a:ext cx="10257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Hãy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kiểm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tra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lại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lần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cuối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đã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nhập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!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Click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nút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ko" sz="2000" dirty="0">
                <a:solidFill>
                  <a:srgbClr val="666666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‘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</a:t>
            </a:r>
            <a:r>
              <a:rPr lang="ko" sz="2000" dirty="0">
                <a:solidFill>
                  <a:srgbClr val="666666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ack’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để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sửa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lại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đã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nhập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hoặc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“Next”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để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xem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kết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quả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phân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tích</a:t>
            </a:r>
            <a:r>
              <a:rPr lang="ko" sz="2000" dirty="0">
                <a:solidFill>
                  <a:srgbClr val="666666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.</a:t>
            </a:r>
            <a:endParaRPr sz="2000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sp>
        <p:nvSpPr>
          <p:cNvPr id="842" name="Google Shape;842;p37"/>
          <p:cNvSpPr/>
          <p:nvPr/>
        </p:nvSpPr>
        <p:spPr>
          <a:xfrm>
            <a:off x="4108875" y="5305650"/>
            <a:ext cx="2496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Dân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phường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3" name="Google Shape;843;p37"/>
          <p:cNvSpPr/>
          <p:nvPr/>
        </p:nvSpPr>
        <p:spPr>
          <a:xfrm>
            <a:off x="4108875" y="5807108"/>
            <a:ext cx="2496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Giá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đất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khai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4" name="Google Shape;844;p37"/>
          <p:cNvSpPr/>
          <p:nvPr/>
        </p:nvSpPr>
        <p:spPr>
          <a:xfrm>
            <a:off x="4108875" y="6308567"/>
            <a:ext cx="2496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Cơ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y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tế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5" name="Google Shape;845;p37"/>
          <p:cNvSpPr/>
          <p:nvPr/>
        </p:nvSpPr>
        <p:spPr>
          <a:xfrm>
            <a:off x="4108875" y="6810025"/>
            <a:ext cx="24960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Cơ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giáo</a:t>
            </a:r>
            <a:r>
              <a:rPr lang="en-US" altLang="ko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dục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6" name="Google Shape;846;p37"/>
          <p:cNvSpPr/>
          <p:nvPr/>
        </p:nvSpPr>
        <p:spPr>
          <a:xfrm>
            <a:off x="4108875" y="4670725"/>
            <a:ext cx="2496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Layer</a:t>
            </a:r>
            <a:endParaRPr sz="1500" b="1" u="sng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847" name="Google Shape;847;p37"/>
          <p:cNvSpPr/>
          <p:nvPr/>
        </p:nvSpPr>
        <p:spPr>
          <a:xfrm>
            <a:off x="7713775" y="5305650"/>
            <a:ext cx="58488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altLang="ko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altLang="ko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altLang="ko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endParaRPr i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8" name="Google Shape;848;p37"/>
          <p:cNvSpPr/>
          <p:nvPr/>
        </p:nvSpPr>
        <p:spPr>
          <a:xfrm>
            <a:off x="7713775" y="5807108"/>
            <a:ext cx="58488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Giá</a:t>
            </a:r>
            <a:r>
              <a:rPr lang="en-US" altLang="ko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đất</a:t>
            </a:r>
            <a:r>
              <a:rPr lang="en-US" altLang="ko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100tr/1 m</a:t>
            </a:r>
            <a:r>
              <a:rPr lang="en-US" altLang="ko" i="1" baseline="30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ko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trở</a:t>
            </a:r>
            <a:r>
              <a:rPr lang="en-US" altLang="ko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r>
              <a:rPr lang="en-US" altLang="ko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ko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altLang="ko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altLang="ko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trên</a:t>
            </a:r>
            <a:r>
              <a:rPr lang="en-US" altLang="ko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10,000m</a:t>
            </a:r>
            <a:r>
              <a:rPr lang="en-US" altLang="ko" i="1" baseline="30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49" name="Google Shape;849;p37"/>
          <p:cNvSpPr/>
          <p:nvPr/>
        </p:nvSpPr>
        <p:spPr>
          <a:xfrm>
            <a:off x="7713775" y="6308567"/>
            <a:ext cx="58488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altLang="ko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altLang="ko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altLang="ko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endParaRPr lang="en-US" i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50" name="Google Shape;850;p37"/>
          <p:cNvSpPr/>
          <p:nvPr/>
        </p:nvSpPr>
        <p:spPr>
          <a:xfrm>
            <a:off x="7713775" y="6810025"/>
            <a:ext cx="58488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altLang="ko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altLang="ko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altLang="ko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endParaRPr lang="en-US" i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51" name="Google Shape;851;p37"/>
          <p:cNvSpPr/>
          <p:nvPr/>
        </p:nvSpPr>
        <p:spPr>
          <a:xfrm>
            <a:off x="7713775" y="4670725"/>
            <a:ext cx="584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Điều</a:t>
            </a:r>
            <a:r>
              <a:rPr lang="en-US" sz="1500" b="1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</a:t>
            </a:r>
            <a:r>
              <a:rPr lang="en-US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kiện</a:t>
            </a:r>
            <a:r>
              <a:rPr lang="en-US" sz="1500" b="1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</a:t>
            </a:r>
            <a:r>
              <a:rPr lang="en-US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lọc</a:t>
            </a:r>
            <a:endParaRPr sz="1500" b="1" u="sng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852" name="Google Shape;852;p37"/>
          <p:cNvSpPr/>
          <p:nvPr/>
        </p:nvSpPr>
        <p:spPr>
          <a:xfrm>
            <a:off x="15571300" y="1985700"/>
            <a:ext cx="2022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rgbClr val="0000FF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Go to List</a:t>
            </a:r>
            <a:endParaRPr sz="1600" b="1" u="sng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853" name="Google Shape;853;p37"/>
          <p:cNvSpPr/>
          <p:nvPr/>
        </p:nvSpPr>
        <p:spPr>
          <a:xfrm>
            <a:off x="14621475" y="517652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54" name="Google Shape;854;p37"/>
          <p:cNvSpPr/>
          <p:nvPr/>
        </p:nvSpPr>
        <p:spPr>
          <a:xfrm>
            <a:off x="14357325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next</a:t>
            </a:r>
            <a:endParaRPr b="1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855" name="Google Shape;855;p37"/>
          <p:cNvSpPr/>
          <p:nvPr/>
        </p:nvSpPr>
        <p:spPr>
          <a:xfrm>
            <a:off x="6748225" y="5305650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  <a:latin typeface="Cambria" panose="02040503050406030204" pitchFamily="18" charset="0"/>
              </a:rPr>
              <a:t>-</a:t>
            </a:r>
            <a:endParaRPr i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56" name="Google Shape;856;p37"/>
          <p:cNvSpPr/>
          <p:nvPr/>
        </p:nvSpPr>
        <p:spPr>
          <a:xfrm>
            <a:off x="6748225" y="5807108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  <a:latin typeface="Cambria" panose="02040503050406030204" pitchFamily="18" charset="0"/>
              </a:rPr>
              <a:t>-</a:t>
            </a:r>
            <a:endParaRPr i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57" name="Google Shape;857;p37"/>
          <p:cNvSpPr/>
          <p:nvPr/>
        </p:nvSpPr>
        <p:spPr>
          <a:xfrm>
            <a:off x="6748225" y="6308567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  <a:latin typeface="Cambria" panose="02040503050406030204" pitchFamily="18" charset="0"/>
              </a:rPr>
              <a:t>100</a:t>
            </a:r>
            <a:endParaRPr i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58" name="Google Shape;858;p37"/>
          <p:cNvSpPr/>
          <p:nvPr/>
        </p:nvSpPr>
        <p:spPr>
          <a:xfrm>
            <a:off x="6748225" y="6810025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  <a:latin typeface="Cambria" panose="02040503050406030204" pitchFamily="18" charset="0"/>
              </a:rPr>
              <a:t>-</a:t>
            </a:r>
            <a:endParaRPr i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59" name="Google Shape;859;p37"/>
          <p:cNvSpPr/>
          <p:nvPr/>
        </p:nvSpPr>
        <p:spPr>
          <a:xfrm>
            <a:off x="6665251" y="4670725"/>
            <a:ext cx="928674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u="sng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Khoảng</a:t>
            </a:r>
            <a:endParaRPr sz="1500" b="1" u="sng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860" name="Google Shape;860;p37"/>
          <p:cNvSpPr/>
          <p:nvPr/>
        </p:nvSpPr>
        <p:spPr>
          <a:xfrm>
            <a:off x="13970325" y="4655600"/>
            <a:ext cx="115200" cy="9795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8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8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8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8" name="Google Shape;868;p38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8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8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8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mytamky.vn/</a:t>
            </a:r>
            <a:r>
              <a:rPr lang="ko" sz="1800" b="1">
                <a:solidFill>
                  <a:schemeClr val="accent6"/>
                </a:solidFill>
              </a:rPr>
              <a:t>scenarioanalysis</a:t>
            </a:r>
            <a:endParaRPr sz="1800" b="1">
              <a:solidFill>
                <a:schemeClr val="accent6"/>
              </a:solidFill>
            </a:endParaRPr>
          </a:p>
        </p:txBody>
      </p:sp>
      <p:grpSp>
        <p:nvGrpSpPr>
          <p:cNvPr id="874" name="Google Shape;874;p38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875" name="Google Shape;875;p38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38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879" name="Google Shape;879;p38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38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881" name="Google Shape;881;p38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882" name="Google Shape;882;p38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883" name="Google Shape;883;p38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6" name="Google Shape;886;p38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87" name="Google Shape;88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38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89" name="Google Shape;889;p38"/>
          <p:cNvSpPr/>
          <p:nvPr/>
        </p:nvSpPr>
        <p:spPr>
          <a:xfrm rot="10800000">
            <a:off x="3055425" y="5176525"/>
            <a:ext cx="516300" cy="1620300"/>
          </a:xfrm>
          <a:prstGeom prst="homePlate">
            <a:avLst>
              <a:gd name="adj" fmla="val 4824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8"/>
          <p:cNvSpPr/>
          <p:nvPr/>
        </p:nvSpPr>
        <p:spPr>
          <a:xfrm>
            <a:off x="2812300" y="5698525"/>
            <a:ext cx="104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</a:t>
            </a:r>
            <a:endParaRPr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1" name="Google Shape;891;p38"/>
          <p:cNvSpPr/>
          <p:nvPr/>
        </p:nvSpPr>
        <p:spPr>
          <a:xfrm>
            <a:off x="3993275" y="2218250"/>
            <a:ext cx="10257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Hãy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nhập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thông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tin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!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-------------------------</a:t>
            </a:r>
            <a:endParaRPr sz="2000" dirty="0">
              <a:solidFill>
                <a:srgbClr val="666666"/>
              </a:solidFill>
              <a:latin typeface="Stylish"/>
              <a:ea typeface="Stylish"/>
              <a:cs typeface="Stylish"/>
              <a:sym typeface="Stylish"/>
            </a:endParaRPr>
          </a:p>
        </p:txBody>
      </p:sp>
      <p:sp>
        <p:nvSpPr>
          <p:cNvPr id="892" name="Google Shape;892;p38"/>
          <p:cNvSpPr/>
          <p:nvPr/>
        </p:nvSpPr>
        <p:spPr>
          <a:xfrm>
            <a:off x="13733250" y="4347500"/>
            <a:ext cx="1561500" cy="3043200"/>
          </a:xfrm>
          <a:prstGeom prst="bevel">
            <a:avLst>
              <a:gd name="adj" fmla="val 125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600" dirty="0" err="1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Phân</a:t>
            </a:r>
            <a:r>
              <a:rPr lang="en-US" altLang="ko" sz="2600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altLang="ko" sz="2600" dirty="0" err="1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tích</a:t>
            </a:r>
            <a:endParaRPr sz="2600" dirty="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3" name="Google Shape;893;p38"/>
          <p:cNvSpPr/>
          <p:nvPr/>
        </p:nvSpPr>
        <p:spPr>
          <a:xfrm>
            <a:off x="15571300" y="1985700"/>
            <a:ext cx="2022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 to List</a:t>
            </a:r>
            <a:endParaRPr sz="1600" b="1" u="sng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4" name="Google Shape;894;p38"/>
          <p:cNvSpPr/>
          <p:nvPr/>
        </p:nvSpPr>
        <p:spPr>
          <a:xfrm>
            <a:off x="5076700" y="4347500"/>
            <a:ext cx="7867500" cy="489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i="1" dirty="0" err="1">
                <a:solidFill>
                  <a:srgbClr val="CCCCCC"/>
                </a:solidFill>
              </a:rPr>
              <a:t>Hãy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nhập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tiêu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đề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kịch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bản</a:t>
            </a:r>
            <a:endParaRPr i="1" dirty="0">
              <a:solidFill>
                <a:srgbClr val="CCCCCC"/>
              </a:solidFill>
            </a:endParaRPr>
          </a:p>
        </p:txBody>
      </p:sp>
      <p:sp>
        <p:nvSpPr>
          <p:cNvPr id="895" name="Google Shape;895;p38"/>
          <p:cNvSpPr/>
          <p:nvPr/>
        </p:nvSpPr>
        <p:spPr>
          <a:xfrm>
            <a:off x="5076700" y="5056075"/>
            <a:ext cx="7867500" cy="2334600"/>
          </a:xfrm>
          <a:prstGeom prst="roundRect">
            <a:avLst>
              <a:gd name="adj" fmla="val 4055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i="1" dirty="0" err="1">
                <a:solidFill>
                  <a:srgbClr val="CCCCCC"/>
                </a:solidFill>
              </a:rPr>
              <a:t>Hãy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nhập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nội</a:t>
            </a:r>
            <a:r>
              <a:rPr lang="en-US" altLang="ko" i="1" dirty="0">
                <a:solidFill>
                  <a:srgbClr val="CCCCCC"/>
                </a:solidFill>
              </a:rPr>
              <a:t> dung </a:t>
            </a:r>
            <a:r>
              <a:rPr lang="en-US" altLang="ko" i="1" dirty="0" err="1">
                <a:solidFill>
                  <a:srgbClr val="CCCCCC"/>
                </a:solidFill>
              </a:rPr>
              <a:t>tóm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tắt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kịch</a:t>
            </a:r>
            <a:r>
              <a:rPr lang="en-US" altLang="ko" i="1" dirty="0">
                <a:solidFill>
                  <a:srgbClr val="CCCCCC"/>
                </a:solidFill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</a:rPr>
              <a:t>bản</a:t>
            </a:r>
            <a:endParaRPr i="1" dirty="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919574" y="756475"/>
            <a:ext cx="7374193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latin typeface="Cambria" panose="02040503050406030204" pitchFamily="18" charset="0"/>
                <a:ea typeface="Cambria" panose="02040503050406030204" pitchFamily="18" charset="0"/>
                <a:cs typeface="NanumGothic ExtraBold"/>
                <a:sym typeface="NanumGothic ExtraBold"/>
              </a:rPr>
              <a:t>Định</a:t>
            </a:r>
            <a:r>
              <a:rPr lang="en-US" sz="5000" dirty="0">
                <a:latin typeface="Cambria" panose="02040503050406030204" pitchFamily="18" charset="0"/>
                <a:ea typeface="Cambria" panose="02040503050406030204" pitchFamily="18" charset="0"/>
                <a:cs typeface="NanumGothic ExtraBold"/>
                <a:sym typeface="NanumGothic ExtraBold"/>
              </a:rPr>
              <a:t> </a:t>
            </a:r>
            <a:r>
              <a:rPr lang="en-US" sz="5000" dirty="0" err="1">
                <a:latin typeface="Cambria" panose="02040503050406030204" pitchFamily="18" charset="0"/>
                <a:ea typeface="Cambria" panose="02040503050406030204" pitchFamily="18" charset="0"/>
                <a:cs typeface="NanumGothic ExtraBold"/>
                <a:sym typeface="NanumGothic ExtraBold"/>
              </a:rPr>
              <a:t>nghĩa</a:t>
            </a:r>
            <a:r>
              <a:rPr lang="en-US" sz="5000" dirty="0">
                <a:latin typeface="Cambria" panose="02040503050406030204" pitchFamily="18" charset="0"/>
                <a:ea typeface="Cambria" panose="02040503050406030204" pitchFamily="18" charset="0"/>
                <a:cs typeface="NanumGothic ExtraBold"/>
                <a:sym typeface="NanumGothic ExtraBold"/>
              </a:rPr>
              <a:t> </a:t>
            </a:r>
            <a:r>
              <a:rPr lang="en-US" sz="5000" dirty="0" err="1">
                <a:latin typeface="Cambria" panose="02040503050406030204" pitchFamily="18" charset="0"/>
                <a:ea typeface="Cambria" panose="02040503050406030204" pitchFamily="18" charset="0"/>
                <a:cs typeface="NanumGothic ExtraBold"/>
                <a:sym typeface="NanumGothic ExtraBold"/>
              </a:rPr>
              <a:t>hệ</a:t>
            </a:r>
            <a:r>
              <a:rPr lang="en-US" sz="5000" dirty="0">
                <a:latin typeface="Cambria" panose="02040503050406030204" pitchFamily="18" charset="0"/>
                <a:ea typeface="Cambria" panose="02040503050406030204" pitchFamily="18" charset="0"/>
                <a:cs typeface="NanumGothic ExtraBold"/>
                <a:sym typeface="NanumGothic ExtraBold"/>
              </a:rPr>
              <a:t> </a:t>
            </a:r>
            <a:r>
              <a:rPr lang="en-US" sz="5000" dirty="0" err="1">
                <a:latin typeface="Cambria" panose="02040503050406030204" pitchFamily="18" charset="0"/>
                <a:ea typeface="Cambria" panose="02040503050406030204" pitchFamily="18" charset="0"/>
                <a:cs typeface="NanumGothic ExtraBold"/>
                <a:sym typeface="NanumGothic ExtraBold"/>
              </a:rPr>
              <a:t>thống</a:t>
            </a:r>
            <a:endParaRPr sz="5000" dirty="0">
              <a:latin typeface="Cambria" panose="02040503050406030204" pitchFamily="18" charset="0"/>
              <a:ea typeface="Cambria" panose="02040503050406030204" pitchFamily="18" charset="0"/>
              <a:cs typeface="NanumGothic ExtraBold"/>
              <a:sym typeface="NanumGothic ExtraBold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75" y="2789600"/>
            <a:ext cx="4030300" cy="40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2832500" y="7134489"/>
            <a:ext cx="769814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00" b="1" dirty="0" err="1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Cán</a:t>
            </a:r>
            <a:r>
              <a:rPr lang="en-US" altLang="ko" sz="3000" b="1" dirty="0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 </a:t>
            </a:r>
            <a:r>
              <a:rPr lang="en-US" altLang="ko" sz="3000" b="1" dirty="0" err="1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bộ</a:t>
            </a:r>
            <a:r>
              <a:rPr lang="en-US" altLang="ko" sz="3000" b="1" dirty="0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 </a:t>
            </a:r>
            <a:r>
              <a:rPr lang="en-US" altLang="ko" sz="3000" b="1" dirty="0" err="1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hoạch</a:t>
            </a:r>
            <a:r>
              <a:rPr lang="en-US" altLang="ko" sz="3000" b="1" dirty="0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 </a:t>
            </a:r>
            <a:r>
              <a:rPr lang="en-US" altLang="ko" sz="3000" b="1" dirty="0" err="1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định</a:t>
            </a:r>
            <a:r>
              <a:rPr lang="en-US" altLang="ko" sz="3000" b="1" dirty="0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/</a:t>
            </a:r>
            <a:r>
              <a:rPr lang="en-US" altLang="ko" sz="3000" b="1" dirty="0" err="1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thục</a:t>
            </a:r>
            <a:r>
              <a:rPr lang="en-US" altLang="ko" sz="3000" b="1" dirty="0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 </a:t>
            </a:r>
            <a:r>
              <a:rPr lang="en-US" altLang="ko" sz="3000" b="1" dirty="0" err="1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thi</a:t>
            </a:r>
            <a:r>
              <a:rPr lang="en-US" altLang="ko" sz="3000" b="1" dirty="0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 </a:t>
            </a:r>
            <a:r>
              <a:rPr lang="en-US" altLang="ko" sz="3000" b="1" dirty="0" err="1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dịch</a:t>
            </a:r>
            <a:r>
              <a:rPr lang="en-US" altLang="ko" sz="3000" b="1" dirty="0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 </a:t>
            </a:r>
            <a:r>
              <a:rPr lang="en-US" altLang="ko" sz="3000" b="1" dirty="0" err="1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vụ</a:t>
            </a:r>
            <a:r>
              <a:rPr lang="en-US" altLang="ko" sz="3000" b="1" dirty="0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 </a:t>
            </a:r>
            <a:r>
              <a:rPr lang="en-US" altLang="ko" sz="3000" b="1" dirty="0" err="1">
                <a:solidFill>
                  <a:srgbClr val="3D85C6"/>
                </a:solidFill>
                <a:latin typeface="Cambria" panose="02040503050406030204" pitchFamily="18" charset="0"/>
                <a:ea typeface="Cambria" panose="02040503050406030204" pitchFamily="18" charset="0"/>
                <a:cs typeface="Impact"/>
                <a:sym typeface="Impact"/>
              </a:rPr>
              <a:t>công</a:t>
            </a:r>
            <a:endParaRPr sz="3000" b="1" dirty="0">
              <a:solidFill>
                <a:srgbClr val="3D85C6"/>
              </a:solidFill>
              <a:latin typeface="Cambria" panose="02040503050406030204" pitchFamily="18" charset="0"/>
              <a:ea typeface="Cambria" panose="02040503050406030204" pitchFamily="18" charset="0"/>
              <a:cs typeface="Impact"/>
              <a:sym typeface="Impac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3154756" y="7913481"/>
            <a:ext cx="6649525" cy="55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00" b="1" dirty="0" err="1">
                <a:solidFill>
                  <a:srgbClr val="6AA84F"/>
                </a:solidFill>
                <a:latin typeface="Cambria" panose="02040503050406030204" pitchFamily="18" charset="0"/>
                <a:ea typeface="Impact"/>
                <a:cs typeface="Impact"/>
                <a:sym typeface="Impact"/>
              </a:rPr>
              <a:t>Người</a:t>
            </a:r>
            <a:r>
              <a:rPr lang="en-US" altLang="ko" sz="3000" b="1" dirty="0">
                <a:solidFill>
                  <a:srgbClr val="6AA84F"/>
                </a:solidFill>
                <a:latin typeface="Cambria" panose="02040503050406030204" pitchFamily="18" charset="0"/>
                <a:ea typeface="Impact"/>
                <a:cs typeface="Impact"/>
                <a:sym typeface="Impact"/>
              </a:rPr>
              <a:t> </a:t>
            </a:r>
            <a:r>
              <a:rPr lang="en-US" altLang="ko" sz="3000" b="1" dirty="0" err="1">
                <a:solidFill>
                  <a:srgbClr val="6AA84F"/>
                </a:solidFill>
                <a:latin typeface="Cambria" panose="02040503050406030204" pitchFamily="18" charset="0"/>
                <a:ea typeface="Impact"/>
                <a:cs typeface="Impact"/>
                <a:sym typeface="Impact"/>
              </a:rPr>
              <a:t>dân</a:t>
            </a:r>
            <a:r>
              <a:rPr lang="en-US" altLang="ko" sz="3000" b="1" dirty="0">
                <a:solidFill>
                  <a:srgbClr val="6AA84F"/>
                </a:solidFill>
                <a:latin typeface="Cambria" panose="02040503050406030204" pitchFamily="18" charset="0"/>
                <a:ea typeface="Impact"/>
                <a:cs typeface="Impact"/>
                <a:sym typeface="Impact"/>
              </a:rPr>
              <a:t>/</a:t>
            </a:r>
            <a:r>
              <a:rPr lang="en-US" altLang="ko" sz="3000" b="1" dirty="0" err="1">
                <a:solidFill>
                  <a:srgbClr val="6AA84F"/>
                </a:solidFill>
                <a:latin typeface="Cambria" panose="02040503050406030204" pitchFamily="18" charset="0"/>
                <a:ea typeface="Impact"/>
                <a:cs typeface="Impact"/>
                <a:sym typeface="Impact"/>
              </a:rPr>
              <a:t>Tổ</a:t>
            </a:r>
            <a:r>
              <a:rPr lang="en-US" altLang="ko" sz="3000" b="1" dirty="0">
                <a:solidFill>
                  <a:srgbClr val="6AA84F"/>
                </a:solidFill>
                <a:latin typeface="Cambria" panose="02040503050406030204" pitchFamily="18" charset="0"/>
                <a:ea typeface="Impact"/>
                <a:cs typeface="Impact"/>
                <a:sym typeface="Impact"/>
              </a:rPr>
              <a:t> </a:t>
            </a:r>
            <a:r>
              <a:rPr lang="en-US" altLang="ko" sz="3000" b="1" dirty="0" err="1">
                <a:solidFill>
                  <a:srgbClr val="6AA84F"/>
                </a:solidFill>
                <a:latin typeface="Cambria" panose="02040503050406030204" pitchFamily="18" charset="0"/>
                <a:ea typeface="Impact"/>
                <a:cs typeface="Impact"/>
                <a:sym typeface="Impact"/>
              </a:rPr>
              <a:t>chức</a:t>
            </a:r>
            <a:r>
              <a:rPr lang="en-US" altLang="ko" sz="3000" b="1" dirty="0">
                <a:solidFill>
                  <a:srgbClr val="6AA84F"/>
                </a:solidFill>
                <a:latin typeface="Cambria" panose="02040503050406030204" pitchFamily="18" charset="0"/>
                <a:ea typeface="Impact"/>
                <a:cs typeface="Impact"/>
                <a:sym typeface="Impact"/>
              </a:rPr>
              <a:t> TP. Tam </a:t>
            </a:r>
            <a:r>
              <a:rPr lang="en-US" altLang="ko" sz="3000" b="1" dirty="0" err="1">
                <a:solidFill>
                  <a:srgbClr val="6AA84F"/>
                </a:solidFill>
                <a:latin typeface="Cambria" panose="02040503050406030204" pitchFamily="18" charset="0"/>
                <a:ea typeface="Impact"/>
                <a:cs typeface="Impact"/>
                <a:sym typeface="Impact"/>
              </a:rPr>
              <a:t>Kỳ</a:t>
            </a:r>
            <a:endParaRPr sz="3000" b="1" dirty="0">
              <a:solidFill>
                <a:srgbClr val="6AA84F"/>
              </a:solidFill>
              <a:latin typeface="Cambria" panose="02040503050406030204" pitchFamily="18" charset="0"/>
              <a:ea typeface="Cambria" panose="02040503050406030204" pitchFamily="18" charset="0"/>
              <a:cs typeface="Impact"/>
              <a:sym typeface="Impact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2520675" y="7192950"/>
            <a:ext cx="391500" cy="3915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lt1"/>
                </a:solidFill>
                <a:latin typeface="Cambria" panose="02040503050406030204" pitchFamily="18" charset="0"/>
              </a:rPr>
              <a:t>1</a:t>
            </a:r>
            <a:endParaRPr sz="260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636750" y="8012750"/>
            <a:ext cx="391500" cy="391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lt1"/>
                </a:solidFill>
                <a:latin typeface="Cambria" panose="02040503050406030204" pitchFamily="18" charset="0"/>
              </a:rPr>
              <a:t>2</a:t>
            </a:r>
            <a:endParaRPr sz="260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9868450" y="6857725"/>
            <a:ext cx="6595500" cy="16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“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Thông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tin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đánh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giá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đô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thị</a:t>
            </a:r>
            <a:r>
              <a:rPr 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”</a:t>
            </a:r>
            <a:endParaRPr sz="2800" b="1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NanumGothic"/>
              <a:sym typeface="Nanum Gothic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“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Giao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diện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đơn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giản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,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dễ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sử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dụng</a:t>
            </a:r>
            <a:r>
              <a:rPr 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”</a:t>
            </a:r>
            <a:endParaRPr sz="2800" b="1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NanumGothic"/>
              <a:sym typeface="Nanum Gothic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“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Content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lôi</a:t>
            </a:r>
            <a:r>
              <a:rPr lang="en-US" alt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2800" b="1" dirty="0" err="1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cuốn</a:t>
            </a:r>
            <a:r>
              <a:rPr lang="ko" sz="2800" b="1" dirty="0">
                <a:solidFill>
                  <a:srgbClr val="666666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”</a:t>
            </a:r>
            <a:endParaRPr sz="2800" b="1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NanumGothic"/>
              <a:sym typeface="Nanum Gothic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8791073" y="2560474"/>
            <a:ext cx="9208168" cy="26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Biểu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diễn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trực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quan</a:t>
            </a:r>
            <a:r>
              <a:rPr lang="en-US" altLang="ko" sz="380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sự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b="1" dirty="0" err="1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thay</a:t>
            </a:r>
            <a:r>
              <a:rPr lang="en-US" altLang="ko" sz="3800" b="1" dirty="0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b="1" dirty="0" err="1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đổi</a:t>
            </a:r>
            <a:r>
              <a:rPr lang="en-US" altLang="ko" sz="3800" b="1" dirty="0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b="1" dirty="0" err="1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của</a:t>
            </a:r>
            <a:r>
              <a:rPr lang="en-US" altLang="ko" sz="3800" b="1" dirty="0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b="1" dirty="0" err="1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đô</a:t>
            </a:r>
            <a:r>
              <a:rPr lang="en-US" altLang="ko" sz="3800" b="1" dirty="0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b="1" dirty="0" err="1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thị</a:t>
            </a:r>
            <a:r>
              <a:rPr lang="en-US" altLang="ko" sz="3800" b="1" dirty="0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trước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/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sau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khi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triển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khai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dịch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vụ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công</a:t>
            </a:r>
            <a:r>
              <a:rPr 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, </a:t>
            </a:r>
            <a:br>
              <a:rPr 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</a:b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cung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cấp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b="1" dirty="0" err="1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dữ</a:t>
            </a:r>
            <a:r>
              <a:rPr lang="en-US" altLang="ko" sz="3800" b="1" dirty="0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b="1" dirty="0" err="1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liệu</a:t>
            </a:r>
            <a:r>
              <a:rPr lang="en-US" altLang="ko" sz="3800" b="1" dirty="0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b="1" dirty="0" err="1">
                <a:solidFill>
                  <a:srgbClr val="FF0000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nền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để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cải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thiện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dịch</a:t>
            </a:r>
            <a:r>
              <a:rPr lang="en-US" altLang="ko" sz="3800" dirty="0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dk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vụ</a:t>
            </a:r>
            <a:endParaRPr sz="3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NanumGothic ExtraBold"/>
              <a:sym typeface="NanumGothic ExtraBold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8113300" y="4576750"/>
            <a:ext cx="697200" cy="17502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280975" y="9066775"/>
            <a:ext cx="4686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Người</a:t>
            </a:r>
            <a:r>
              <a:rPr lang="en-US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dùng</a:t>
            </a:r>
            <a:endParaRPr sz="3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NanumGothic ExtraBold"/>
              <a:sym typeface="NanumGothic ExtraBold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0822750" y="9066775"/>
            <a:ext cx="4686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Mục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đích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hệ</a:t>
            </a:r>
            <a:r>
              <a:rPr lang="en-US" altLang="ko" sz="3800" dirty="0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" sz="3800" dirty="0" err="1">
                <a:solidFill>
                  <a:schemeClr val="tx1"/>
                </a:solidFill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thống</a:t>
            </a:r>
            <a:endParaRPr sz="3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NanumGothic ExtraBold"/>
              <a:sym typeface="NanumGothic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9135646" y="5222500"/>
            <a:ext cx="8061107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19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+"/>
            </a:pPr>
            <a:r>
              <a:rPr lang="en-US" altLang="ko" sz="3000" b="1" i="1" dirty="0" err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Cung</a:t>
            </a:r>
            <a:r>
              <a:rPr lang="en-US" altLang="ko" sz="3000" b="1" i="1" dirty="0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3000" b="1" i="1" dirty="0" err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cấp</a:t>
            </a:r>
            <a:r>
              <a:rPr lang="en-US" altLang="ko" sz="3000" b="1" i="1" dirty="0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3000" b="1" i="1" dirty="0" err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dữ</a:t>
            </a:r>
            <a:r>
              <a:rPr lang="en-US" altLang="ko" sz="3000" b="1" i="1" dirty="0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3000" b="1" i="1" dirty="0" err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liệu</a:t>
            </a:r>
            <a:r>
              <a:rPr lang="en-US" altLang="ko" sz="3000" b="1" i="1" dirty="0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, </a:t>
            </a:r>
            <a:r>
              <a:rPr lang="en-US" altLang="ko" sz="3000" b="1" i="1" dirty="0" err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tương</a:t>
            </a:r>
            <a:r>
              <a:rPr lang="en-US" altLang="ko" sz="3000" b="1" i="1" dirty="0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3000" b="1" i="1" dirty="0" err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tác</a:t>
            </a:r>
            <a:r>
              <a:rPr lang="en-US" altLang="ko" sz="3000" b="1" i="1" dirty="0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3000" b="1" i="1" dirty="0" err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với</a:t>
            </a:r>
            <a:r>
              <a:rPr lang="en-US" altLang="ko" sz="3000" b="1" i="1" dirty="0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3000" b="1" i="1" dirty="0" err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người</a:t>
            </a:r>
            <a:r>
              <a:rPr lang="en-US" altLang="ko" sz="3000" b="1" i="1" dirty="0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3000" b="1" i="1" dirty="0" err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dân</a:t>
            </a:r>
            <a:endParaRPr sz="3000" b="1" i="1" dirty="0">
              <a:latin typeface="Cambria" panose="02040503050406030204" pitchFamily="18" charset="0"/>
              <a:ea typeface="Cambria" panose="02040503050406030204" pitchFamily="18" charset="0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9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9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9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3" name="Google Shape;903;p39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9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9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39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mytamky.vn/</a:t>
            </a:r>
            <a:r>
              <a:rPr lang="ko" sz="1800" b="1">
                <a:solidFill>
                  <a:schemeClr val="accent6"/>
                </a:solidFill>
              </a:rPr>
              <a:t>scenarioanalysis</a:t>
            </a:r>
            <a:endParaRPr sz="1800" b="1">
              <a:solidFill>
                <a:schemeClr val="accent6"/>
              </a:solidFill>
            </a:endParaRPr>
          </a:p>
        </p:txBody>
      </p:sp>
      <p:grpSp>
        <p:nvGrpSpPr>
          <p:cNvPr id="909" name="Google Shape;909;p39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910" name="Google Shape;910;p39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39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914" name="Google Shape;914;p39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5" name="Google Shape;915;p39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916" name="Google Shape;916;p39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917" name="Google Shape;917;p39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918" name="Google Shape;918;p39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9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9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1" name="Google Shape;921;p39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22" name="Google Shape;92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39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24" name="Google Shape;924;p39"/>
          <p:cNvSpPr/>
          <p:nvPr/>
        </p:nvSpPr>
        <p:spPr>
          <a:xfrm>
            <a:off x="3993275" y="2827850"/>
            <a:ext cx="10257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Đã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gửi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yêu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cầu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tìm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khu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vực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phù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hợp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với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lên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máy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chủ</a:t>
            </a:r>
            <a:r>
              <a:rPr lang="ko" sz="2400" dirty="0">
                <a:solidFill>
                  <a:schemeClr val="dk1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.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Trong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trường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hợp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có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nhiều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yêu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cầu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được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gửi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đồng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thời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,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các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yêu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cầu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này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sẽ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được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xử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lý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lần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lượt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theo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thứ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tự</a:t>
            </a:r>
            <a:r>
              <a:rPr lang="ko" sz="2000" dirty="0">
                <a:solidFill>
                  <a:srgbClr val="666666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. (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Số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lượt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yêu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cầu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đang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chờ</a:t>
            </a:r>
            <a:r>
              <a:rPr lang="en-US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: 12</a:t>
            </a:r>
            <a:r>
              <a:rPr lang="ko" sz="2000" dirty="0">
                <a:solidFill>
                  <a:srgbClr val="666666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)</a:t>
            </a:r>
            <a:endParaRPr sz="2000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sp>
        <p:nvSpPr>
          <p:cNvPr id="925" name="Google Shape;925;p39"/>
          <p:cNvSpPr txBox="1"/>
          <p:nvPr/>
        </p:nvSpPr>
        <p:spPr>
          <a:xfrm>
            <a:off x="5078700" y="7653600"/>
            <a:ext cx="813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Hệ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thống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sẽ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tự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chuyển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sang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màn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hình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danh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sách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kịch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bản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trong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giây</a:t>
            </a:r>
            <a:r>
              <a:rPr lang="en-US" altLang="ko" sz="2000" dirty="0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 </a:t>
            </a:r>
            <a:r>
              <a:rPr lang="en-US" altLang="ko" sz="2000" dirty="0" err="1">
                <a:solidFill>
                  <a:srgbClr val="666666"/>
                </a:solidFill>
                <a:latin typeface="Stylish"/>
                <a:ea typeface="Stylish"/>
                <a:cs typeface="Stylish"/>
                <a:sym typeface="Stylish"/>
              </a:rPr>
              <a:t>lát</a:t>
            </a:r>
            <a:endParaRPr sz="2000" dirty="0">
              <a:solidFill>
                <a:srgbClr val="666666"/>
              </a:solidFill>
              <a:latin typeface="Stylish"/>
              <a:ea typeface="Stylish"/>
              <a:cs typeface="Stylish"/>
              <a:sym typeface="Stylish"/>
            </a:endParaRPr>
          </a:p>
        </p:txBody>
      </p:sp>
      <p:pic>
        <p:nvPicPr>
          <p:cNvPr id="926" name="Google Shape;92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67650" y="4610100"/>
            <a:ext cx="23526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0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32" name="Google Shape;932;p40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33" name="Google Shape;933;p40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34" name="Google Shape;934;p40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0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0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40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ambria" panose="02040503050406030204" pitchFamily="18" charset="0"/>
              </a:rPr>
              <a:t>mytamky.vn/</a:t>
            </a:r>
            <a:r>
              <a:rPr lang="ko" sz="1800" b="1">
                <a:solidFill>
                  <a:schemeClr val="accent6"/>
                </a:solidFill>
                <a:latin typeface="Cambria" panose="02040503050406030204" pitchFamily="18" charset="0"/>
              </a:rPr>
              <a:t>scenarioanalysis</a:t>
            </a:r>
            <a:endParaRPr sz="1800" b="1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40" name="Google Shape;940;p40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941" name="Google Shape;941;p40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44" name="Google Shape;944;p40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Cambria" panose="02040503050406030204" pitchFamily="18" charset="0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Gugi"/>
              <a:sym typeface="Gugi"/>
            </a:endParaRPr>
          </a:p>
        </p:txBody>
      </p:sp>
      <p:sp>
        <p:nvSpPr>
          <p:cNvPr id="945" name="Google Shape;945;p40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46" name="Google Shape;946;p40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947" name="Google Shape;947;p40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Do Hyeon"/>
                <a:sym typeface="Do Hyeon"/>
              </a:endParaRPr>
            </a:p>
          </p:txBody>
        </p:sp>
        <p:grpSp>
          <p:nvGrpSpPr>
            <p:cNvPr id="948" name="Google Shape;948;p40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949" name="Google Shape;949;p40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50" name="Google Shape;950;p40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51" name="Google Shape;951;p40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952" name="Google Shape;952;p40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mbria" panose="02040503050406030204" pitchFamily="18" charset="0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Cambria" panose="02040503050406030204" pitchFamily="18" charset="0"/>
              <a:ea typeface="Cambria" panose="02040503050406030204" pitchFamily="18" charset="0"/>
              <a:cs typeface="Do Hyeon"/>
              <a:sym typeface="Do Hyeon"/>
            </a:endParaRPr>
          </a:p>
        </p:txBody>
      </p:sp>
      <p:pic>
        <p:nvPicPr>
          <p:cNvPr id="953" name="Google Shape;95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40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Cambria" panose="02040503050406030204" pitchFamily="18" charset="0"/>
              </a:rPr>
              <a:t>3</a:t>
            </a:r>
            <a:endParaRPr b="1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55" name="Google Shape;955;p40"/>
          <p:cNvSpPr/>
          <p:nvPr/>
        </p:nvSpPr>
        <p:spPr>
          <a:xfrm>
            <a:off x="2944300" y="3199875"/>
            <a:ext cx="10257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Category1</a:t>
            </a:r>
            <a:endParaRPr sz="200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grpSp>
        <p:nvGrpSpPr>
          <p:cNvPr id="956" name="Google Shape;956;p40"/>
          <p:cNvGrpSpPr/>
          <p:nvPr/>
        </p:nvGrpSpPr>
        <p:grpSpPr>
          <a:xfrm>
            <a:off x="3310250" y="3949525"/>
            <a:ext cx="2705200" cy="3266100"/>
            <a:chOff x="3310250" y="4482925"/>
            <a:chExt cx="2705200" cy="3266100"/>
          </a:xfrm>
        </p:grpSpPr>
        <p:sp>
          <p:nvSpPr>
            <p:cNvPr id="957" name="Google Shape;957;p40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59" name="Google Shape;959;p40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시나리오 제목을 입력하세요...</a:t>
              </a:r>
              <a:endParaRPr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  <p:sp>
          <p:nvSpPr>
            <p:cNvPr id="960" name="Google Shape;960;p40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시나리오 요약정보를 입력하세요</a:t>
              </a:r>
              <a:endParaRPr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</p:grpSp>
      <p:sp>
        <p:nvSpPr>
          <p:cNvPr id="961" name="Google Shape;961;p40"/>
          <p:cNvSpPr/>
          <p:nvPr/>
        </p:nvSpPr>
        <p:spPr>
          <a:xfrm>
            <a:off x="6320525" y="7986150"/>
            <a:ext cx="2701500" cy="175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62" name="Google Shape;962;p40"/>
          <p:cNvSpPr/>
          <p:nvPr/>
        </p:nvSpPr>
        <p:spPr>
          <a:xfrm flipH="1">
            <a:off x="6318725" y="9090175"/>
            <a:ext cx="2705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rgbClr val="FF0000"/>
                </a:solidFill>
                <a:latin typeface="Cambria" panose="02040503050406030204" pitchFamily="18" charset="0"/>
                <a:ea typeface="Do Hyeon"/>
                <a:cs typeface="Do Hyeon"/>
                <a:sym typeface="Do Hyeon"/>
              </a:rPr>
              <a:t>Create New Scenario</a:t>
            </a:r>
            <a:endParaRPr sz="2000" u="sng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Do Hyeon"/>
              <a:sym typeface="Do Hyeon"/>
            </a:endParaRPr>
          </a:p>
        </p:txBody>
      </p:sp>
      <p:pic>
        <p:nvPicPr>
          <p:cNvPr id="963" name="Google Shape;96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913" y="8342296"/>
            <a:ext cx="610728" cy="6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0"/>
          <p:cNvSpPr/>
          <p:nvPr/>
        </p:nvSpPr>
        <p:spPr>
          <a:xfrm>
            <a:off x="3993275" y="2218250"/>
            <a:ext cx="10257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Tìm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kiếm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vị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trí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phù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hợp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với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(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điều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kiện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)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mà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người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dùng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thiết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lập</a:t>
            </a:r>
            <a:r>
              <a:rPr lang="vi-VN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.</a:t>
            </a:r>
            <a:endParaRPr lang="vi-VN"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Hãy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chọn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có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sẵn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hoặc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tạo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kịch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bản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vi-VN" altLang="ko" sz="2000" dirty="0" err="1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mới</a:t>
            </a:r>
            <a:r>
              <a:rPr lang="vi-VN" altLang="ko" sz="20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!</a:t>
            </a:r>
            <a:endParaRPr lang="vi-VN" sz="2000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sp>
        <p:nvSpPr>
          <p:cNvPr id="965" name="Google Shape;965;p40"/>
          <p:cNvSpPr/>
          <p:nvPr/>
        </p:nvSpPr>
        <p:spPr>
          <a:xfrm>
            <a:off x="3310250" y="7746675"/>
            <a:ext cx="2701500" cy="236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66" name="Google Shape;966;p40"/>
          <p:cNvSpPr/>
          <p:nvPr/>
        </p:nvSpPr>
        <p:spPr>
          <a:xfrm>
            <a:off x="3310250" y="7746675"/>
            <a:ext cx="2701500" cy="1807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67" name="Google Shape;967;p40"/>
          <p:cNvSpPr/>
          <p:nvPr/>
        </p:nvSpPr>
        <p:spPr>
          <a:xfrm flipH="1">
            <a:off x="3310350" y="9620050"/>
            <a:ext cx="2705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Title 4</a:t>
            </a:r>
            <a:endParaRPr b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968" name="Google Shape;968;p40"/>
          <p:cNvSpPr/>
          <p:nvPr/>
        </p:nvSpPr>
        <p:spPr>
          <a:xfrm>
            <a:off x="3314025" y="3979225"/>
            <a:ext cx="2697600" cy="32661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69" name="Google Shape;96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60508" y="4982462"/>
            <a:ext cx="800984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40"/>
          <p:cNvSpPr/>
          <p:nvPr/>
        </p:nvSpPr>
        <p:spPr>
          <a:xfrm>
            <a:off x="3507600" y="6257775"/>
            <a:ext cx="2310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Cambria" panose="02040503050406030204" pitchFamily="18" charset="0"/>
                <a:ea typeface="Stylish"/>
                <a:cs typeface="Stylish"/>
                <a:sym typeface="Stylish"/>
              </a:rPr>
              <a:t>Progressing...</a:t>
            </a:r>
            <a:endParaRPr sz="200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grpSp>
        <p:nvGrpSpPr>
          <p:cNvPr id="971" name="Google Shape;971;p40"/>
          <p:cNvGrpSpPr/>
          <p:nvPr/>
        </p:nvGrpSpPr>
        <p:grpSpPr>
          <a:xfrm>
            <a:off x="6320525" y="3964388"/>
            <a:ext cx="2705200" cy="3266100"/>
            <a:chOff x="3310250" y="4482925"/>
            <a:chExt cx="2705200" cy="3266100"/>
          </a:xfrm>
        </p:grpSpPr>
        <p:sp>
          <p:nvSpPr>
            <p:cNvPr id="972" name="Google Shape;972;p40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b="1" dirty="0" err="1">
                  <a:solidFill>
                    <a:schemeClr val="dk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algun Gothic"/>
                  <a:sym typeface="Malgun Gothic"/>
                </a:rPr>
                <a:t>Phân</a:t>
              </a:r>
              <a:r>
                <a:rPr lang="en-US" altLang="ko" b="1" dirty="0">
                  <a:solidFill>
                    <a:schemeClr val="dk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algun Gothic"/>
                  <a:sym typeface="Malgun Gothic"/>
                </a:rPr>
                <a:t> </a:t>
              </a:r>
              <a:r>
                <a:rPr lang="en-US" altLang="ko" b="1" dirty="0" err="1">
                  <a:solidFill>
                    <a:schemeClr val="dk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algun Gothic"/>
                  <a:sym typeface="Malgun Gothic"/>
                </a:rPr>
                <a:t>tích</a:t>
              </a:r>
              <a:r>
                <a:rPr lang="en-US" altLang="ko" b="1" dirty="0">
                  <a:solidFill>
                    <a:schemeClr val="dk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algun Gothic"/>
                  <a:sym typeface="Malgun Gothic"/>
                </a:rPr>
                <a:t> </a:t>
              </a:r>
              <a:r>
                <a:rPr lang="en-US" altLang="ko" b="1" dirty="0" err="1">
                  <a:solidFill>
                    <a:schemeClr val="dk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algun Gothic"/>
                  <a:sym typeface="Malgun Gothic"/>
                </a:rPr>
                <a:t>abcd</a:t>
              </a:r>
              <a:endParaRPr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</p:grpSp>
      <p:grpSp>
        <p:nvGrpSpPr>
          <p:cNvPr id="976" name="Google Shape;976;p40"/>
          <p:cNvGrpSpPr/>
          <p:nvPr/>
        </p:nvGrpSpPr>
        <p:grpSpPr>
          <a:xfrm>
            <a:off x="9328950" y="3994063"/>
            <a:ext cx="2705200" cy="3266100"/>
            <a:chOff x="3310250" y="4482925"/>
            <a:chExt cx="2705200" cy="3266100"/>
          </a:xfrm>
        </p:grpSpPr>
        <p:sp>
          <p:nvSpPr>
            <p:cNvPr id="977" name="Google Shape;977;p40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Title 2</a:t>
              </a:r>
              <a:endParaRPr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  <p:sp>
          <p:nvSpPr>
            <p:cNvPr id="980" name="Google Shape;980;p40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</p:grpSp>
      <p:grpSp>
        <p:nvGrpSpPr>
          <p:cNvPr id="981" name="Google Shape;981;p40"/>
          <p:cNvGrpSpPr/>
          <p:nvPr/>
        </p:nvGrpSpPr>
        <p:grpSpPr>
          <a:xfrm>
            <a:off x="12337375" y="3994063"/>
            <a:ext cx="2705200" cy="3266100"/>
            <a:chOff x="3310250" y="4482925"/>
            <a:chExt cx="2705200" cy="3266100"/>
          </a:xfrm>
        </p:grpSpPr>
        <p:sp>
          <p:nvSpPr>
            <p:cNvPr id="982" name="Google Shape;982;p40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84" name="Google Shape;984;p40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Title 3</a:t>
              </a:r>
              <a:endParaRPr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  <p:sp>
          <p:nvSpPr>
            <p:cNvPr id="985" name="Google Shape;985;p40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Cambria" panose="02040503050406030204" pitchFamily="18" charset="0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2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98" name="Google Shape;998;p42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99" name="Google Shape;999;p42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00" name="Google Shape;1000;p42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42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2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42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ambria" panose="02040503050406030204" pitchFamily="18" charset="0"/>
              </a:rPr>
              <a:t>mytamky.vn/</a:t>
            </a:r>
            <a:r>
              <a:rPr lang="ko" sz="1800" b="1">
                <a:solidFill>
                  <a:schemeClr val="accent6"/>
                </a:solidFill>
                <a:latin typeface="Cambria" panose="02040503050406030204" pitchFamily="18" charset="0"/>
              </a:rPr>
              <a:t>scenarioanalysis</a:t>
            </a:r>
            <a:endParaRPr sz="1800" b="1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06" name="Google Shape;1006;p42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1007" name="Google Shape;1007;p42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010" name="Google Shape;1010;p42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Cambria" panose="02040503050406030204" pitchFamily="18" charset="0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Gugi"/>
              <a:sym typeface="Gugi"/>
            </a:endParaRPr>
          </a:p>
        </p:txBody>
      </p:sp>
      <p:sp>
        <p:nvSpPr>
          <p:cNvPr id="1011" name="Google Shape;1011;p42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12" name="Google Shape;1012;p42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1013" name="Google Shape;1013;p42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Cambria" panose="02040503050406030204" pitchFamily="18" charset="0"/>
                <a:ea typeface="Cambria" panose="02040503050406030204" pitchFamily="18" charset="0"/>
                <a:cs typeface="Do Hyeon"/>
                <a:sym typeface="Do Hyeon"/>
              </a:endParaRPr>
            </a:p>
          </p:txBody>
        </p:sp>
        <p:grpSp>
          <p:nvGrpSpPr>
            <p:cNvPr id="1014" name="Google Shape;1014;p42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1015" name="Google Shape;1015;p42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016" name="Google Shape;1016;p42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017" name="Google Shape;1017;p42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1018" name="Google Shape;1018;p42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mbria" panose="02040503050406030204" pitchFamily="18" charset="0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Cambria" panose="02040503050406030204" pitchFamily="18" charset="0"/>
              <a:ea typeface="Cambria" panose="02040503050406030204" pitchFamily="18" charset="0"/>
              <a:cs typeface="Do Hyeon"/>
              <a:sym typeface="Do Hyeon"/>
            </a:endParaRPr>
          </a:p>
        </p:txBody>
      </p:sp>
      <p:pic>
        <p:nvPicPr>
          <p:cNvPr id="1019" name="Google Shape;101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42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Cambria" panose="02040503050406030204" pitchFamily="18" charset="0"/>
              </a:rPr>
              <a:t>3</a:t>
            </a:r>
            <a:endParaRPr b="1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1" name="Google Shape;1021;p42"/>
          <p:cNvSpPr/>
          <p:nvPr/>
        </p:nvSpPr>
        <p:spPr>
          <a:xfrm>
            <a:off x="3314025" y="2218250"/>
            <a:ext cx="11112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Phân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tích</a:t>
            </a:r>
            <a:r>
              <a:rPr lang="en-US" altLang="ko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 </a:t>
            </a:r>
            <a:r>
              <a:rPr lang="en-US" altLang="ko" sz="24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Stylish"/>
                <a:sym typeface="Stylish"/>
              </a:rPr>
              <a:t>abcd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666666"/>
              </a:solidFill>
              <a:latin typeface="Cambria" panose="02040503050406030204" pitchFamily="18" charset="0"/>
              <a:ea typeface="Cambria" panose="02040503050406030204" pitchFamily="18" charset="0"/>
              <a:cs typeface="Stylish"/>
              <a:sym typeface="Stylish"/>
            </a:endParaRPr>
          </a:p>
        </p:txBody>
      </p:sp>
      <p:sp>
        <p:nvSpPr>
          <p:cNvPr id="1022" name="Google Shape;1022;p42"/>
          <p:cNvSpPr/>
          <p:nvPr/>
        </p:nvSpPr>
        <p:spPr>
          <a:xfrm>
            <a:off x="15571300" y="1985700"/>
            <a:ext cx="2022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rgbClr val="0000FF"/>
                </a:solidFill>
                <a:latin typeface="Cambria" panose="02040503050406030204" pitchFamily="18" charset="0"/>
                <a:ea typeface="Malgun Gothic"/>
                <a:cs typeface="Malgun Gothic"/>
                <a:sym typeface="Malgun Gothic"/>
              </a:rPr>
              <a:t>Go to List</a:t>
            </a:r>
            <a:endParaRPr sz="1600" b="1" u="sng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1023" name="Google Shape;1023;p42"/>
          <p:cNvSpPr/>
          <p:nvPr/>
        </p:nvSpPr>
        <p:spPr>
          <a:xfrm>
            <a:off x="3314025" y="2786700"/>
            <a:ext cx="11112000" cy="1974600"/>
          </a:xfrm>
          <a:prstGeom prst="roundRect">
            <a:avLst>
              <a:gd name="adj" fmla="val 3770"/>
            </a:avLst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i="1" dirty="0" err="1">
                <a:solidFill>
                  <a:srgbClr val="CC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Nội</a:t>
            </a:r>
            <a:r>
              <a:rPr lang="en-US" altLang="ko" i="1" dirty="0">
                <a:solidFill>
                  <a:srgbClr val="CC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dung </a:t>
            </a:r>
            <a:r>
              <a:rPr lang="en-US" altLang="ko" i="1" dirty="0" err="1">
                <a:solidFill>
                  <a:srgbClr val="CC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tóm</a:t>
            </a:r>
            <a:r>
              <a:rPr lang="en-US" altLang="ko" i="1" dirty="0">
                <a:solidFill>
                  <a:srgbClr val="CC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tắt</a:t>
            </a:r>
            <a:r>
              <a:rPr lang="en-US" altLang="ko" i="1" dirty="0">
                <a:solidFill>
                  <a:srgbClr val="CC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kịch</a:t>
            </a:r>
            <a:r>
              <a:rPr lang="en-US" altLang="ko" i="1" dirty="0">
                <a:solidFill>
                  <a:srgbClr val="CC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" i="1" dirty="0" err="1">
                <a:solidFill>
                  <a:srgbClr val="CCCC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bản</a:t>
            </a:r>
            <a:endParaRPr i="1" dirty="0">
              <a:solidFill>
                <a:srgbClr val="CCCC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4" name="Google Shape;1024;p42"/>
          <p:cNvPicPr preferRelativeResize="0"/>
          <p:nvPr/>
        </p:nvPicPr>
        <p:blipFill rotWithShape="1">
          <a:blip r:embed="rId8">
            <a:alphaModFix/>
          </a:blip>
          <a:srcRect l="2162" t="5667" b="49604"/>
          <a:stretch/>
        </p:blipFill>
        <p:spPr>
          <a:xfrm>
            <a:off x="3314025" y="6296850"/>
            <a:ext cx="11112000" cy="3841200"/>
          </a:xfrm>
          <a:prstGeom prst="roundRect">
            <a:avLst>
              <a:gd name="adj" fmla="val 4326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42"/>
          <p:cNvSpPr/>
          <p:nvPr/>
        </p:nvSpPr>
        <p:spPr>
          <a:xfrm>
            <a:off x="3456000" y="5451401"/>
            <a:ext cx="2022300" cy="279600"/>
          </a:xfrm>
          <a:prstGeom prst="roundRect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</a:t>
            </a:r>
            <a:endParaRPr sz="1100" b="1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6" name="Google Shape;1026;p42"/>
          <p:cNvSpPr/>
          <p:nvPr/>
        </p:nvSpPr>
        <p:spPr>
          <a:xfrm>
            <a:off x="5686200" y="5451401"/>
            <a:ext cx="3059400" cy="279600"/>
          </a:xfrm>
          <a:prstGeom prst="roundRect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</a:t>
            </a:r>
            <a:endParaRPr sz="1100" b="1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7" name="Google Shape;1027;p42"/>
          <p:cNvSpPr/>
          <p:nvPr/>
        </p:nvSpPr>
        <p:spPr>
          <a:xfrm>
            <a:off x="3456000" y="5779708"/>
            <a:ext cx="2777400" cy="279600"/>
          </a:xfrm>
          <a:prstGeom prst="roundRect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</a:t>
            </a:r>
            <a:endParaRPr sz="1100" b="1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8" name="Google Shape;1028;p42"/>
          <p:cNvSpPr/>
          <p:nvPr/>
        </p:nvSpPr>
        <p:spPr>
          <a:xfrm>
            <a:off x="11899475" y="5450500"/>
            <a:ext cx="2350800" cy="279600"/>
          </a:xfrm>
          <a:prstGeom prst="roundRect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</a:t>
            </a:r>
            <a:endParaRPr sz="1100" b="1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9" name="Google Shape;1029;p42"/>
          <p:cNvSpPr/>
          <p:nvPr/>
        </p:nvSpPr>
        <p:spPr>
          <a:xfrm flipH="1">
            <a:off x="3314025" y="4913088"/>
            <a:ext cx="2705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Tóm</a:t>
            </a:r>
            <a:r>
              <a:rPr lang="en-US" altLang="ko" sz="12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</a:t>
            </a:r>
            <a:r>
              <a:rPr lang="en-US" altLang="ko" sz="12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tát</a:t>
            </a:r>
            <a:r>
              <a:rPr lang="en-US" altLang="ko" sz="12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</a:t>
            </a:r>
            <a:r>
              <a:rPr lang="en-US" altLang="ko" sz="12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kịch</a:t>
            </a:r>
            <a:r>
              <a:rPr lang="en-US" altLang="ko" sz="12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 </a:t>
            </a:r>
            <a:r>
              <a:rPr lang="en-US" altLang="ko" sz="1200" b="1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algun Gothic"/>
                <a:sym typeface="Malgun Gothic"/>
              </a:rPr>
              <a:t>bản</a:t>
            </a:r>
            <a:endParaRPr sz="12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Malgun Gothic"/>
              <a:sym typeface="Malgun Gothic"/>
            </a:endParaRPr>
          </a:p>
        </p:txBody>
      </p:sp>
      <p:sp>
        <p:nvSpPr>
          <p:cNvPr id="1030" name="Google Shape;1030;p42"/>
          <p:cNvSpPr/>
          <p:nvPr/>
        </p:nvSpPr>
        <p:spPr>
          <a:xfrm>
            <a:off x="9010475" y="5778807"/>
            <a:ext cx="2022300" cy="279600"/>
          </a:xfrm>
          <a:prstGeom prst="roundRect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7</a:t>
            </a:r>
            <a:endParaRPr sz="1100" b="1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1" name="Google Shape;1031;p42"/>
          <p:cNvSpPr/>
          <p:nvPr/>
        </p:nvSpPr>
        <p:spPr>
          <a:xfrm>
            <a:off x="11190875" y="5778807"/>
            <a:ext cx="3059400" cy="279600"/>
          </a:xfrm>
          <a:prstGeom prst="roundRect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8</a:t>
            </a:r>
            <a:endParaRPr sz="1100" b="1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2" name="Google Shape;1032;p42"/>
          <p:cNvSpPr/>
          <p:nvPr/>
        </p:nvSpPr>
        <p:spPr>
          <a:xfrm>
            <a:off x="9223775" y="5450500"/>
            <a:ext cx="2350800" cy="279600"/>
          </a:xfrm>
          <a:prstGeom prst="roundRect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</a:t>
            </a:r>
            <a:endParaRPr sz="1100" b="1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3" name="Google Shape;1033;p42"/>
          <p:cNvSpPr/>
          <p:nvPr/>
        </p:nvSpPr>
        <p:spPr>
          <a:xfrm>
            <a:off x="6830075" y="5778807"/>
            <a:ext cx="2022300" cy="279600"/>
          </a:xfrm>
          <a:prstGeom prst="roundRect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100" b="1" i="1" dirty="0" err="1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r>
              <a:rPr lang="en-US" sz="11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6</a:t>
            </a:r>
            <a:endParaRPr sz="1100" b="1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3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3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3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1" name="Google Shape;1041;p43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43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3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3"/>
          <p:cNvSpPr/>
          <p:nvPr/>
        </p:nvSpPr>
        <p:spPr>
          <a:xfrm>
            <a:off x="3623275" y="244700"/>
            <a:ext cx="4837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mytamky.vn/</a:t>
            </a:r>
            <a:r>
              <a:rPr lang="ko" sz="1800" b="1">
                <a:solidFill>
                  <a:schemeClr val="accent6"/>
                </a:solidFill>
              </a:rPr>
              <a:t>scenarioanalysis</a:t>
            </a:r>
            <a:endParaRPr sz="1800" b="1">
              <a:solidFill>
                <a:schemeClr val="accent6"/>
              </a:solidFill>
            </a:endParaRPr>
          </a:p>
        </p:txBody>
      </p:sp>
      <p:grpSp>
        <p:nvGrpSpPr>
          <p:cNvPr id="1047" name="Google Shape;1047;p43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1048" name="Google Shape;1048;p43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43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1052" name="Google Shape;1052;p43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3" name="Google Shape;1053;p43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1054" name="Google Shape;1054;p43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1055" name="Google Shape;1055;p43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1056" name="Google Shape;1056;p43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3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3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9" name="Google Shape;1059;p43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60" name="Google Shape;106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43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62" name="Google Shape;1062;p43"/>
          <p:cNvSpPr/>
          <p:nvPr/>
        </p:nvSpPr>
        <p:spPr>
          <a:xfrm>
            <a:off x="15571300" y="1985700"/>
            <a:ext cx="2022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 to List</a:t>
            </a:r>
            <a:endParaRPr sz="1600" b="1" u="sng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3" name="Google Shape;1063;p43"/>
          <p:cNvPicPr preferRelativeResize="0"/>
          <p:nvPr/>
        </p:nvPicPr>
        <p:blipFill rotWithShape="1">
          <a:blip r:embed="rId8">
            <a:alphaModFix/>
          </a:blip>
          <a:srcRect l="2162" t="85056"/>
          <a:stretch/>
        </p:blipFill>
        <p:spPr>
          <a:xfrm>
            <a:off x="3314025" y="1648700"/>
            <a:ext cx="11111926" cy="1284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4" name="Google Shape;1064;p43"/>
          <p:cNvSpPr/>
          <p:nvPr/>
        </p:nvSpPr>
        <p:spPr>
          <a:xfrm>
            <a:off x="3314025" y="4482275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1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065" name="Google Shape;1065;p43"/>
          <p:cNvSpPr/>
          <p:nvPr/>
        </p:nvSpPr>
        <p:spPr>
          <a:xfrm>
            <a:off x="3314025" y="3847350"/>
            <a:ext cx="807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u="sng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Thứ</a:t>
            </a:r>
            <a:r>
              <a:rPr lang="en-US" altLang="ko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500" b="1" u="sng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tự</a:t>
            </a:r>
            <a:endParaRPr sz="1500" b="1" u="sng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6" name="Google Shape;1066;p43"/>
          <p:cNvSpPr/>
          <p:nvPr/>
        </p:nvSpPr>
        <p:spPr>
          <a:xfrm>
            <a:off x="5594425" y="4482275"/>
            <a:ext cx="88314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67" name="Google Shape;1067;p43"/>
          <p:cNvSpPr/>
          <p:nvPr/>
        </p:nvSpPr>
        <p:spPr>
          <a:xfrm>
            <a:off x="5594425" y="3847350"/>
            <a:ext cx="8831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u="sng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Vị</a:t>
            </a:r>
            <a:r>
              <a:rPr lang="en-US" altLang="ko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500" b="1" u="sng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trí</a:t>
            </a:r>
            <a:endParaRPr sz="1500" b="1" u="sng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8" name="Google Shape;1068;p43"/>
          <p:cNvSpPr/>
          <p:nvPr/>
        </p:nvSpPr>
        <p:spPr>
          <a:xfrm>
            <a:off x="4263725" y="4482275"/>
            <a:ext cx="1188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69" name="Google Shape;1069;p43"/>
          <p:cNvSpPr/>
          <p:nvPr/>
        </p:nvSpPr>
        <p:spPr>
          <a:xfrm>
            <a:off x="4263725" y="3847350"/>
            <a:ext cx="1188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u="sng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Diện</a:t>
            </a:r>
            <a:r>
              <a:rPr lang="en-US" altLang="ko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500" b="1" u="sng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tích</a:t>
            </a:r>
            <a:endParaRPr sz="1500" b="1" u="sng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43"/>
          <p:cNvSpPr/>
          <p:nvPr/>
        </p:nvSpPr>
        <p:spPr>
          <a:xfrm>
            <a:off x="3314025" y="5033500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2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071" name="Google Shape;1071;p43"/>
          <p:cNvSpPr/>
          <p:nvPr/>
        </p:nvSpPr>
        <p:spPr>
          <a:xfrm>
            <a:off x="5594425" y="5033500"/>
            <a:ext cx="88314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72" name="Google Shape;1072;p43"/>
          <p:cNvSpPr/>
          <p:nvPr/>
        </p:nvSpPr>
        <p:spPr>
          <a:xfrm>
            <a:off x="4263725" y="5033500"/>
            <a:ext cx="1188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73" name="Google Shape;1073;p43"/>
          <p:cNvSpPr/>
          <p:nvPr/>
        </p:nvSpPr>
        <p:spPr>
          <a:xfrm>
            <a:off x="3314025" y="5584725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3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074" name="Google Shape;1074;p43"/>
          <p:cNvSpPr/>
          <p:nvPr/>
        </p:nvSpPr>
        <p:spPr>
          <a:xfrm>
            <a:off x="5594425" y="5584725"/>
            <a:ext cx="88314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75" name="Google Shape;1075;p43"/>
          <p:cNvSpPr/>
          <p:nvPr/>
        </p:nvSpPr>
        <p:spPr>
          <a:xfrm>
            <a:off x="4263725" y="5584725"/>
            <a:ext cx="1188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76" name="Google Shape;1076;p43"/>
          <p:cNvSpPr/>
          <p:nvPr/>
        </p:nvSpPr>
        <p:spPr>
          <a:xfrm>
            <a:off x="3314025" y="6135950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4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077" name="Google Shape;1077;p43"/>
          <p:cNvSpPr/>
          <p:nvPr/>
        </p:nvSpPr>
        <p:spPr>
          <a:xfrm>
            <a:off x="5594425" y="6135950"/>
            <a:ext cx="88314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78" name="Google Shape;1078;p43"/>
          <p:cNvSpPr/>
          <p:nvPr/>
        </p:nvSpPr>
        <p:spPr>
          <a:xfrm>
            <a:off x="4263725" y="6135950"/>
            <a:ext cx="1188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79" name="Google Shape;1079;p43"/>
          <p:cNvSpPr/>
          <p:nvPr/>
        </p:nvSpPr>
        <p:spPr>
          <a:xfrm>
            <a:off x="3314025" y="6687175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5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080" name="Google Shape;1080;p43"/>
          <p:cNvSpPr/>
          <p:nvPr/>
        </p:nvSpPr>
        <p:spPr>
          <a:xfrm>
            <a:off x="5594425" y="6687175"/>
            <a:ext cx="88314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81" name="Google Shape;1081;p43"/>
          <p:cNvSpPr/>
          <p:nvPr/>
        </p:nvSpPr>
        <p:spPr>
          <a:xfrm>
            <a:off x="4263725" y="6687175"/>
            <a:ext cx="1188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82" name="Google Shape;1082;p43"/>
          <p:cNvSpPr/>
          <p:nvPr/>
        </p:nvSpPr>
        <p:spPr>
          <a:xfrm>
            <a:off x="3314025" y="7238400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6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083" name="Google Shape;1083;p43"/>
          <p:cNvSpPr/>
          <p:nvPr/>
        </p:nvSpPr>
        <p:spPr>
          <a:xfrm>
            <a:off x="5594425" y="7238400"/>
            <a:ext cx="88314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84" name="Google Shape;1084;p43"/>
          <p:cNvSpPr/>
          <p:nvPr/>
        </p:nvSpPr>
        <p:spPr>
          <a:xfrm>
            <a:off x="4263725" y="7238400"/>
            <a:ext cx="1188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85" name="Google Shape;1085;p43"/>
          <p:cNvSpPr/>
          <p:nvPr/>
        </p:nvSpPr>
        <p:spPr>
          <a:xfrm>
            <a:off x="3314025" y="7789625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7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086" name="Google Shape;1086;p43"/>
          <p:cNvSpPr/>
          <p:nvPr/>
        </p:nvSpPr>
        <p:spPr>
          <a:xfrm>
            <a:off x="5594425" y="7789625"/>
            <a:ext cx="88314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87" name="Google Shape;1087;p43"/>
          <p:cNvSpPr/>
          <p:nvPr/>
        </p:nvSpPr>
        <p:spPr>
          <a:xfrm>
            <a:off x="4263725" y="7789625"/>
            <a:ext cx="1188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88" name="Google Shape;1088;p43"/>
          <p:cNvSpPr/>
          <p:nvPr/>
        </p:nvSpPr>
        <p:spPr>
          <a:xfrm>
            <a:off x="3314025" y="8340850"/>
            <a:ext cx="807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8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089" name="Google Shape;1089;p43"/>
          <p:cNvSpPr/>
          <p:nvPr/>
        </p:nvSpPr>
        <p:spPr>
          <a:xfrm>
            <a:off x="5594425" y="8340850"/>
            <a:ext cx="88314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90" name="Google Shape;1090;p43"/>
          <p:cNvSpPr/>
          <p:nvPr/>
        </p:nvSpPr>
        <p:spPr>
          <a:xfrm>
            <a:off x="4263725" y="8340850"/>
            <a:ext cx="1188600" cy="4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solidFill>
                  <a:schemeClr val="dk1"/>
                </a:solidFill>
              </a:rPr>
              <a:t>-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91" name="Google Shape;1091;p43"/>
          <p:cNvSpPr/>
          <p:nvPr/>
        </p:nvSpPr>
        <p:spPr>
          <a:xfrm>
            <a:off x="12026575" y="9158200"/>
            <a:ext cx="720000" cy="380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CSV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092" name="Google Shape;1092;p43"/>
          <p:cNvSpPr/>
          <p:nvPr/>
        </p:nvSpPr>
        <p:spPr>
          <a:xfrm>
            <a:off x="9811350" y="9103600"/>
            <a:ext cx="1256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DOWNLOAD :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43"/>
          <p:cNvSpPr/>
          <p:nvPr/>
        </p:nvSpPr>
        <p:spPr>
          <a:xfrm>
            <a:off x="11186950" y="9158200"/>
            <a:ext cx="720000" cy="380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SHAPE</a:t>
            </a:r>
            <a:br>
              <a:rPr lang="ko" sz="1200" b="1">
                <a:solidFill>
                  <a:schemeClr val="lt1"/>
                </a:solidFill>
              </a:rPr>
            </a:br>
            <a:r>
              <a:rPr lang="ko" sz="1200" b="1">
                <a:solidFill>
                  <a:schemeClr val="lt1"/>
                </a:solidFill>
              </a:rPr>
              <a:t>FILE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094" name="Google Shape;1094;p43"/>
          <p:cNvSpPr/>
          <p:nvPr/>
        </p:nvSpPr>
        <p:spPr>
          <a:xfrm>
            <a:off x="12866200" y="9158200"/>
            <a:ext cx="720000" cy="380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EXCEL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095" name="Google Shape;1095;p43"/>
          <p:cNvSpPr/>
          <p:nvPr/>
        </p:nvSpPr>
        <p:spPr>
          <a:xfrm>
            <a:off x="13705825" y="9158200"/>
            <a:ext cx="720000" cy="380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Geo</a:t>
            </a:r>
            <a:br>
              <a:rPr lang="ko" sz="1200" b="1">
                <a:solidFill>
                  <a:schemeClr val="lt1"/>
                </a:solidFill>
              </a:rPr>
            </a:br>
            <a:r>
              <a:rPr lang="ko" sz="1200" b="1">
                <a:solidFill>
                  <a:schemeClr val="lt1"/>
                </a:solidFill>
              </a:rPr>
              <a:t>JSON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44"/>
          <p:cNvGrpSpPr/>
          <p:nvPr/>
        </p:nvGrpSpPr>
        <p:grpSpPr>
          <a:xfrm>
            <a:off x="0" y="-50"/>
            <a:ext cx="18288000" cy="10287000"/>
            <a:chOff x="0" y="-50"/>
            <a:chExt cx="18288000" cy="10287000"/>
          </a:xfrm>
        </p:grpSpPr>
        <p:sp>
          <p:nvSpPr>
            <p:cNvPr id="1101" name="Google Shape;1101;p44"/>
            <p:cNvSpPr/>
            <p:nvPr/>
          </p:nvSpPr>
          <p:spPr>
            <a:xfrm>
              <a:off x="0" y="-50"/>
              <a:ext cx="18288000" cy="10287000"/>
            </a:xfrm>
            <a:prstGeom prst="frame">
              <a:avLst>
                <a:gd name="adj1" fmla="val 1298"/>
              </a:avLst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74150" y="89000"/>
              <a:ext cx="18095400" cy="8010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3055425" y="244700"/>
              <a:ext cx="14461500" cy="489600"/>
            </a:xfrm>
            <a:prstGeom prst="roundRect">
              <a:avLst>
                <a:gd name="adj" fmla="val 50000"/>
              </a:avLst>
            </a:prstGeom>
            <a:solidFill>
              <a:srgbClr val="25252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4" name="Google Shape;1104;p44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>
              <a:off x="4060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44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 rot="10800000">
              <a:off x="10775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9075" y="299394"/>
              <a:ext cx="380212" cy="380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5500" y="299400"/>
              <a:ext cx="380200" cy="38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44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3314025" y="392725"/>
              <a:ext cx="193550" cy="19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" name="Google Shape;1109;p44"/>
            <p:cNvSpPr/>
            <p:nvPr/>
          </p:nvSpPr>
          <p:spPr>
            <a:xfrm>
              <a:off x="3623275" y="244700"/>
              <a:ext cx="456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lt1"/>
                  </a:solidFill>
                </a:rPr>
                <a:t>mytamky.vn/</a:t>
              </a:r>
              <a:r>
                <a:rPr lang="ko" sz="1800" b="1">
                  <a:solidFill>
                    <a:schemeClr val="accent6"/>
                  </a:solidFill>
                </a:rPr>
                <a:t>mypage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1110" name="Google Shape;1110;p44"/>
            <p:cNvGrpSpPr/>
            <p:nvPr/>
          </p:nvGrpSpPr>
          <p:grpSpPr>
            <a:xfrm>
              <a:off x="17780025" y="299338"/>
              <a:ext cx="115200" cy="380324"/>
              <a:chOff x="17780025" y="307373"/>
              <a:chExt cx="115200" cy="380324"/>
            </a:xfrm>
          </p:grpSpPr>
          <p:sp>
            <p:nvSpPr>
              <p:cNvPr id="1111" name="Google Shape;1111;p44"/>
              <p:cNvSpPr/>
              <p:nvPr/>
            </p:nvSpPr>
            <p:spPr>
              <a:xfrm>
                <a:off x="17780025" y="307373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4"/>
              <p:cNvSpPr/>
              <p:nvPr/>
            </p:nvSpPr>
            <p:spPr>
              <a:xfrm>
                <a:off x="17780025" y="439935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4"/>
              <p:cNvSpPr/>
              <p:nvPr/>
            </p:nvSpPr>
            <p:spPr>
              <a:xfrm>
                <a:off x="17780025" y="572497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4" name="Google Shape;1114;p44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1115" name="Google Shape;1115;p44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44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1117" name="Google Shape;1117;p44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1118" name="Google Shape;1118;p44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1119" name="Google Shape;1119;p44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4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4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22" name="Google Shape;1122;p44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23" name="Google Shape;112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44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25" name="Google Shape;1125;p44"/>
          <p:cNvSpPr/>
          <p:nvPr/>
        </p:nvSpPr>
        <p:spPr>
          <a:xfrm rot="5400000">
            <a:off x="1149400" y="937625"/>
            <a:ext cx="422100" cy="232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4"/>
          <p:cNvSpPr/>
          <p:nvPr/>
        </p:nvSpPr>
        <p:spPr>
          <a:xfrm>
            <a:off x="641525" y="2495375"/>
            <a:ext cx="1625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…..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7" name="Google Shape;1127;p44"/>
          <p:cNvSpPr/>
          <p:nvPr/>
        </p:nvSpPr>
        <p:spPr>
          <a:xfrm>
            <a:off x="641525" y="3023225"/>
            <a:ext cx="1256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….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44"/>
          <p:cNvSpPr/>
          <p:nvPr/>
        </p:nvSpPr>
        <p:spPr>
          <a:xfrm>
            <a:off x="196300" y="3468725"/>
            <a:ext cx="2328300" cy="4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012" y="2963519"/>
            <a:ext cx="309225" cy="30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562" y="2499475"/>
            <a:ext cx="309225" cy="30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44"/>
          <p:cNvSpPr/>
          <p:nvPr/>
        </p:nvSpPr>
        <p:spPr>
          <a:xfrm>
            <a:off x="641525" y="3698200"/>
            <a:ext cx="1256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Profile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2" name="Google Shape;1132;p44"/>
          <p:cNvPicPr preferRelativeResize="0"/>
          <p:nvPr/>
        </p:nvPicPr>
        <p:blipFill rotWithShape="1">
          <a:blip r:embed="rId10">
            <a:alphaModFix/>
          </a:blip>
          <a:srcRect l="14838" t="12331" r="15431" b="11830"/>
          <a:stretch/>
        </p:blipFill>
        <p:spPr>
          <a:xfrm>
            <a:off x="305502" y="3659612"/>
            <a:ext cx="272994" cy="2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44"/>
          <p:cNvSpPr/>
          <p:nvPr/>
        </p:nvSpPr>
        <p:spPr>
          <a:xfrm>
            <a:off x="641525" y="2020150"/>
            <a:ext cx="1625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Citizens' opinion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4" name="Google Shape;1134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562" y="1919420"/>
            <a:ext cx="309225" cy="309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45"/>
          <p:cNvGrpSpPr/>
          <p:nvPr/>
        </p:nvGrpSpPr>
        <p:grpSpPr>
          <a:xfrm>
            <a:off x="0" y="-50"/>
            <a:ext cx="18288000" cy="10287000"/>
            <a:chOff x="0" y="-50"/>
            <a:chExt cx="18288000" cy="10287000"/>
          </a:xfrm>
        </p:grpSpPr>
        <p:sp>
          <p:nvSpPr>
            <p:cNvPr id="1140" name="Google Shape;1140;p45"/>
            <p:cNvSpPr/>
            <p:nvPr/>
          </p:nvSpPr>
          <p:spPr>
            <a:xfrm>
              <a:off x="0" y="-50"/>
              <a:ext cx="18288000" cy="10287000"/>
            </a:xfrm>
            <a:prstGeom prst="frame">
              <a:avLst>
                <a:gd name="adj1" fmla="val 1298"/>
              </a:avLst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74150" y="89000"/>
              <a:ext cx="18095400" cy="8010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3055425" y="244700"/>
              <a:ext cx="14461500" cy="489600"/>
            </a:xfrm>
            <a:prstGeom prst="roundRect">
              <a:avLst>
                <a:gd name="adj" fmla="val 50000"/>
              </a:avLst>
            </a:prstGeom>
            <a:solidFill>
              <a:srgbClr val="25252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43" name="Google Shape;1143;p45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>
              <a:off x="4060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Google Shape;1144;p45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 rot="10800000">
              <a:off x="10775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9075" y="299394"/>
              <a:ext cx="380212" cy="380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5500" y="299400"/>
              <a:ext cx="380200" cy="38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45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3314025" y="392725"/>
              <a:ext cx="193550" cy="19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8" name="Google Shape;1148;p45"/>
            <p:cNvSpPr/>
            <p:nvPr/>
          </p:nvSpPr>
          <p:spPr>
            <a:xfrm>
              <a:off x="3623275" y="244700"/>
              <a:ext cx="456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lt1"/>
                  </a:solidFill>
                </a:rPr>
                <a:t>mytamky.vn/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1149" name="Google Shape;1149;p45"/>
            <p:cNvGrpSpPr/>
            <p:nvPr/>
          </p:nvGrpSpPr>
          <p:grpSpPr>
            <a:xfrm>
              <a:off x="17780025" y="299338"/>
              <a:ext cx="115200" cy="380324"/>
              <a:chOff x="17780025" y="307373"/>
              <a:chExt cx="115200" cy="380324"/>
            </a:xfrm>
          </p:grpSpPr>
          <p:sp>
            <p:nvSpPr>
              <p:cNvPr id="1150" name="Google Shape;1150;p45"/>
              <p:cNvSpPr/>
              <p:nvPr/>
            </p:nvSpPr>
            <p:spPr>
              <a:xfrm>
                <a:off x="17780025" y="307373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5"/>
              <p:cNvSpPr/>
              <p:nvPr/>
            </p:nvSpPr>
            <p:spPr>
              <a:xfrm>
                <a:off x="17780025" y="439935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5"/>
              <p:cNvSpPr/>
              <p:nvPr/>
            </p:nvSpPr>
            <p:spPr>
              <a:xfrm>
                <a:off x="17780025" y="572497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3" name="Google Shape;1153;p45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1154" name="Google Shape;1154;p45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5" name="Google Shape;1155;p45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1156" name="Google Shape;1156;p45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1157" name="Google Shape;1157;p45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1158" name="Google Shape;1158;p45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5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5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1" name="Google Shape;1161;p45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62" name="Google Shape;116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45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6"/>
          <p:cNvSpPr/>
          <p:nvPr/>
        </p:nvSpPr>
        <p:spPr>
          <a:xfrm rot="5400000">
            <a:off x="1149400" y="937625"/>
            <a:ext cx="422100" cy="232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9" name="Google Shape;1169;p46"/>
          <p:cNvGrpSpPr/>
          <p:nvPr/>
        </p:nvGrpSpPr>
        <p:grpSpPr>
          <a:xfrm>
            <a:off x="0" y="-50"/>
            <a:ext cx="18288000" cy="10287000"/>
            <a:chOff x="0" y="-50"/>
            <a:chExt cx="18288000" cy="10287000"/>
          </a:xfrm>
        </p:grpSpPr>
        <p:sp>
          <p:nvSpPr>
            <p:cNvPr id="1170" name="Google Shape;1170;p46"/>
            <p:cNvSpPr/>
            <p:nvPr/>
          </p:nvSpPr>
          <p:spPr>
            <a:xfrm>
              <a:off x="0" y="-50"/>
              <a:ext cx="18288000" cy="10287000"/>
            </a:xfrm>
            <a:prstGeom prst="frame">
              <a:avLst>
                <a:gd name="adj1" fmla="val 1298"/>
              </a:avLst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74150" y="89000"/>
              <a:ext cx="18095400" cy="8010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3055425" y="244700"/>
              <a:ext cx="14461500" cy="489600"/>
            </a:xfrm>
            <a:prstGeom prst="roundRect">
              <a:avLst>
                <a:gd name="adj" fmla="val 50000"/>
              </a:avLst>
            </a:prstGeom>
            <a:solidFill>
              <a:srgbClr val="25252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3" name="Google Shape;1173;p46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>
              <a:off x="4060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46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 rot="10800000">
              <a:off x="10775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9075" y="299394"/>
              <a:ext cx="380212" cy="380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5500" y="299400"/>
              <a:ext cx="380200" cy="38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" name="Google Shape;1177;p46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3314025" y="392725"/>
              <a:ext cx="193550" cy="19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8" name="Google Shape;1178;p46"/>
            <p:cNvSpPr/>
            <p:nvPr/>
          </p:nvSpPr>
          <p:spPr>
            <a:xfrm>
              <a:off x="3623275" y="244700"/>
              <a:ext cx="456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lt1"/>
                  </a:solidFill>
                </a:rPr>
                <a:t>mytamky.vn/</a:t>
              </a:r>
              <a:r>
                <a:rPr lang="ko" sz="1800" b="1">
                  <a:solidFill>
                    <a:schemeClr val="accent6"/>
                  </a:solidFill>
                </a:rPr>
                <a:t>admin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1179" name="Google Shape;1179;p46"/>
            <p:cNvGrpSpPr/>
            <p:nvPr/>
          </p:nvGrpSpPr>
          <p:grpSpPr>
            <a:xfrm>
              <a:off x="17780025" y="299338"/>
              <a:ext cx="115200" cy="380324"/>
              <a:chOff x="17780025" y="307373"/>
              <a:chExt cx="115200" cy="380324"/>
            </a:xfrm>
          </p:grpSpPr>
          <p:sp>
            <p:nvSpPr>
              <p:cNvPr id="1180" name="Google Shape;1180;p46"/>
              <p:cNvSpPr/>
              <p:nvPr/>
            </p:nvSpPr>
            <p:spPr>
              <a:xfrm>
                <a:off x="17780025" y="307373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6"/>
              <p:cNvSpPr/>
              <p:nvPr/>
            </p:nvSpPr>
            <p:spPr>
              <a:xfrm>
                <a:off x="17780025" y="439935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6"/>
              <p:cNvSpPr/>
              <p:nvPr/>
            </p:nvSpPr>
            <p:spPr>
              <a:xfrm>
                <a:off x="17780025" y="572497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3" name="Google Shape;1183;p46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1184" name="Google Shape;1184;p46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46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1186" name="Google Shape;1186;p46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1187" name="Google Shape;1187;p46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1188" name="Google Shape;1188;p46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6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6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1" name="Google Shape;1191;p46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92" name="Google Shape;119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46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94" name="Google Shape;1194;p46"/>
          <p:cNvSpPr/>
          <p:nvPr/>
        </p:nvSpPr>
        <p:spPr>
          <a:xfrm>
            <a:off x="641525" y="1994975"/>
            <a:ext cx="1256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User Manager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5" name="Google Shape;1195;p46"/>
          <p:cNvSpPr/>
          <p:nvPr/>
        </p:nvSpPr>
        <p:spPr>
          <a:xfrm>
            <a:off x="641525" y="2495375"/>
            <a:ext cx="1256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Database??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6" name="Google Shape;119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250" y="2995775"/>
            <a:ext cx="268500" cy="2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46"/>
          <p:cNvSpPr/>
          <p:nvPr/>
        </p:nvSpPr>
        <p:spPr>
          <a:xfrm>
            <a:off x="641525" y="3023225"/>
            <a:ext cx="1256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….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p46"/>
          <p:cNvSpPr/>
          <p:nvPr/>
        </p:nvSpPr>
        <p:spPr>
          <a:xfrm>
            <a:off x="196300" y="3468725"/>
            <a:ext cx="2328300" cy="4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9" name="Google Shape;119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250" y="3717575"/>
            <a:ext cx="268500" cy="2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46"/>
          <p:cNvSpPr/>
          <p:nvPr/>
        </p:nvSpPr>
        <p:spPr>
          <a:xfrm>
            <a:off x="641525" y="3745025"/>
            <a:ext cx="1256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…..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1" name="Google Shape;1201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0250" y="1967525"/>
            <a:ext cx="268500" cy="2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7325" y="2481650"/>
            <a:ext cx="268500" cy="2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41"/>
          <p:cNvPicPr preferRelativeResize="0"/>
          <p:nvPr/>
        </p:nvPicPr>
        <p:blipFill rotWithShape="1">
          <a:blip r:embed="rId3">
            <a:alphaModFix/>
          </a:blip>
          <a:srcRect l="35979"/>
          <a:stretch/>
        </p:blipFill>
        <p:spPr>
          <a:xfrm rot="-5400000">
            <a:off x="5546938" y="-3720539"/>
            <a:ext cx="7777851" cy="15704226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1"/>
          <p:cNvSpPr/>
          <p:nvPr/>
        </p:nvSpPr>
        <p:spPr>
          <a:xfrm>
            <a:off x="14723725" y="4144575"/>
            <a:ext cx="914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Oracle</a:t>
            </a:r>
            <a:endParaRPr/>
          </a:p>
        </p:txBody>
      </p:sp>
      <p:sp>
        <p:nvSpPr>
          <p:cNvPr id="992" name="Google Shape;992;p41"/>
          <p:cNvSpPr/>
          <p:nvPr/>
        </p:nvSpPr>
        <p:spPr>
          <a:xfrm>
            <a:off x="14894350" y="7216075"/>
            <a:ext cx="914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Oracle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591671" y="483991"/>
            <a:ext cx="3175804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5000" dirty="0">
                <a:latin typeface="Cambria" panose="02040503050406030204" pitchFamily="18" charset="0"/>
                <a:ea typeface="NanumGothic ExtraBold"/>
                <a:cs typeface="NanumGothic ExtraBold"/>
                <a:sym typeface="NanumGothic ExtraBold"/>
              </a:rPr>
              <a:t>Tóm tắt chức năng</a:t>
            </a:r>
            <a:endParaRPr sz="5000" dirty="0">
              <a:latin typeface="Cambria" panose="02040503050406030204" pitchFamily="18" charset="0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4371150" y="1628092"/>
            <a:ext cx="1824600" cy="342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Tìm khu vực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4371150" y="2055858"/>
            <a:ext cx="1824600" cy="371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Tra cứu dữ liệu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4371150" y="825625"/>
            <a:ext cx="1824600" cy="716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Chính sách công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371150" y="2513325"/>
            <a:ext cx="1824600" cy="716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Hiện trạng dân số vv</a:t>
            </a:r>
            <a:r>
              <a:rPr lang="ko" sz="1600" b="1">
                <a:latin typeface="Cambria" panose="02040503050406030204" pitchFamily="18" charset="0"/>
              </a:rPr>
              <a:t> (</a:t>
            </a:r>
            <a:r>
              <a:rPr lang="vi-VN" altLang="ko" sz="1600" b="1">
                <a:latin typeface="Cambria" panose="02040503050406030204" pitchFamily="18" charset="0"/>
              </a:rPr>
              <a:t>các thống kê, phân tích</a:t>
            </a:r>
            <a:r>
              <a:rPr lang="ko" sz="1600" b="1">
                <a:latin typeface="Cambria" panose="02040503050406030204" pitchFamily="18" charset="0"/>
              </a:rPr>
              <a:t>)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4371150" y="3315792"/>
            <a:ext cx="1824600" cy="1109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Wifi công cộng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6260850" y="827325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Nhập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6260850" y="1230986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vi-VN" altLang="ko" sz="12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Tra cứu (chỉ tiêu…)</a:t>
            </a:r>
          </a:p>
        </p:txBody>
      </p:sp>
      <p:sp>
        <p:nvSpPr>
          <p:cNvPr id="96" name="Google Shape;96;p17"/>
          <p:cNvSpPr/>
          <p:nvPr/>
        </p:nvSpPr>
        <p:spPr>
          <a:xfrm>
            <a:off x="6260850" y="2438370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Nhập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6260850" y="2842032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Tra cứu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6260850" y="4456677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vi-VN" altLang="ko" sz="13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Thông tin cơ bản</a:t>
            </a:r>
            <a:endParaRPr lang="vi-VN" altLang="ko-Kore-VN" sz="13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6260850" y="3649355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3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Thông tin theo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3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thời gian thưc</a:t>
            </a:r>
            <a:endParaRPr sz="13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260850" y="4053016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2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Tổng lượng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2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sử dụng</a:t>
            </a:r>
            <a:endParaRPr sz="12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4371150" y="4510958"/>
            <a:ext cx="1824600" cy="1506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Cambria" panose="02040503050406030204" pitchFamily="18" charset="0"/>
              </a:rPr>
              <a:t>CCTV</a:t>
            </a:r>
            <a:r>
              <a:rPr lang="vi-VN" altLang="ko" sz="1600" b="1">
                <a:latin typeface="Cambria" panose="02040503050406030204" pitchFamily="18" charset="0"/>
              </a:rPr>
              <a:t> giao thông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6260850" y="4860339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vi-VN" altLang="ko" sz="13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Hình ảnh theo</a:t>
            </a:r>
          </a:p>
          <a:p>
            <a:pPr lvl="0" algn="ctr"/>
            <a:r>
              <a:rPr lang="vi-VN" altLang="ko" sz="13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thời gian thực</a:t>
            </a:r>
            <a:endParaRPr lang="vi-VN" altLang="ko-Kore-VN" sz="13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6260850" y="5264000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2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Thông tin sự kiện</a:t>
            </a:r>
            <a:endParaRPr sz="12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6260850" y="5667661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2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Tổng lượng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2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lưu thông</a:t>
            </a:r>
            <a:endParaRPr sz="12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4371150" y="6103325"/>
            <a:ext cx="1824600" cy="1506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>
                <a:latin typeface="Cambria" panose="02040503050406030204" pitchFamily="18" charset="0"/>
              </a:rPr>
              <a:t>Mực nước sông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6260850" y="3245693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3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Thông tin cơ bản</a:t>
            </a:r>
            <a:endParaRPr sz="13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6260850" y="6071323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3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Thông tin cơ bản</a:t>
            </a:r>
            <a:endParaRPr sz="13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6260850" y="6474984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Mực nước theo thời gian thực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6260850" y="6878645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2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Thông tin sự kiện</a:t>
            </a:r>
            <a:endParaRPr sz="12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6260850" y="7282307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3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Tổng mực nước</a:t>
            </a:r>
            <a:endParaRPr sz="13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4371150" y="7695692"/>
            <a:ext cx="1824600" cy="716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Chỉ số đánh giá ĐTTM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6260850" y="7685968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Nhập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6260850" y="8089630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Tra cứu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371150" y="8498158"/>
            <a:ext cx="1824600" cy="716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Công khai dữ liệu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260850" y="8493291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Nhập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6260850" y="8896952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Tra cứu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8784800" y="252775"/>
            <a:ext cx="615600" cy="492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200" b="1">
                <a:latin typeface="Cambria" panose="02040503050406030204" pitchFamily="18" charset="0"/>
              </a:rPr>
              <a:t>Chính sách</a:t>
            </a:r>
            <a:endParaRPr sz="1200" b="1">
              <a:latin typeface="Cambria" panose="02040503050406030204" pitchFamily="18" charset="0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371150" y="9300625"/>
            <a:ext cx="1824600" cy="756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Người dân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tham gia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6260850" y="9300614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Nhập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6260850" y="9704275"/>
            <a:ext cx="14691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Phản hồi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7753050" y="252775"/>
            <a:ext cx="504600" cy="492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200" b="1">
                <a:latin typeface="Cambria" panose="02040503050406030204" pitchFamily="18" charset="0"/>
              </a:rPr>
              <a:t>Tần suất</a:t>
            </a:r>
            <a:endParaRPr sz="1200" b="1">
              <a:latin typeface="Cambria" panose="02040503050406030204" pitchFamily="18" charset="0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8268925" y="252775"/>
            <a:ext cx="504600" cy="492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>
                <a:latin typeface="Cambria" panose="02040503050406030204" pitchFamily="18" charset="0"/>
              </a:rPr>
              <a:t>Độ ưu tiên</a:t>
            </a:r>
            <a:endParaRPr sz="1000" b="1">
              <a:latin typeface="Cambria" panose="02040503050406030204" pitchFamily="18" charset="0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6260850" y="1634648"/>
            <a:ext cx="1469100" cy="34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300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Phân tích vị trí thích hợp</a:t>
            </a:r>
            <a:endParaRPr sz="1300"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6260850" y="2036509"/>
            <a:ext cx="1469100" cy="34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altLang="ko" b="1">
                <a:solidFill>
                  <a:schemeClr val="dk1"/>
                </a:solidFill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Tra cứu cơ bản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graphicFrame>
        <p:nvGraphicFramePr>
          <p:cNvPr id="125" name="Google Shape;125;p17"/>
          <p:cNvGraphicFramePr/>
          <p:nvPr>
            <p:extLst>
              <p:ext uri="{D42A27DB-BD31-4B8C-83A1-F6EECF244321}">
                <p14:modId xmlns:p14="http://schemas.microsoft.com/office/powerpoint/2010/main" val="1390449907"/>
              </p:ext>
            </p:extLst>
          </p:nvPr>
        </p:nvGraphicFramePr>
        <p:xfrm>
          <a:off x="7753050" y="819713"/>
          <a:ext cx="10239550" cy="9298162"/>
        </p:xfrm>
        <a:graphic>
          <a:graphicData uri="http://schemas.openxmlformats.org/drawingml/2006/table">
            <a:tbl>
              <a:tblPr>
                <a:noFill/>
                <a:tableStyleId>{B5BCB1C1-4B72-41C8-B2B7-33F63972066A}</a:tableStyleId>
              </a:tblPr>
              <a:tblGrid>
                <a:gridCol w="51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3083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1</a:t>
                      </a: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3</a:t>
                      </a: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24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tin chính sách 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(</a:t>
                      </a: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tóm tắt, file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), </a:t>
                      </a: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quy định ngày thi hành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6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tin chính sách công</a:t>
                      </a:r>
                      <a:r>
                        <a:rPr 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, </a:t>
                      </a: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thay đổi chỉ tiêu (thông tin thống kê, phân tích) trước và sau ngày thi hành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Chọn chỉ tiêu cơ bản (bổ sung thông tin dữ liệu DVTĐ)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0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1</a:t>
                      </a: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3</a:t>
                      </a: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Đề xuất vị trí bằng cách phân tích trùng lặp dữ liệu không gian (layer, view) (sử dụng filter, buffer)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1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Tra cứu dữ liệu không gian, tra cứu bảng, tra cứu OGC layer, xuất file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00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3</a:t>
                      </a: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Chức năng nhập dữ liệu của Cục Thống kê (cần thảo luận về đối tượng dữ liệu, chu kỳ, cách nhập)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 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8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-VN" altLang="ko" sz="1200" b="1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Cung cấp thông tin thống kê được biểu diễn trực quan dưới nhiều hình thức khác nhau theo từng chuyên đề (đơn giản hoá chức năng)</a:t>
                      </a:r>
                      <a:endParaRPr sz="1200" b="1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00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tin (chính sách)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 </a:t>
                      </a:r>
                      <a:r>
                        <a:rPr lang="vi-VN" altLang="ko-KR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lắp đặt wifi , thông tin vị trí cung cấp wifi công cộng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26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Độ tắc nghẽn theo thời gian thực ở từng thiết bị wifi công cộng (tốc độ trung bình)</a:t>
                      </a:r>
                      <a:endParaRPr sz="1200" b="1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-VN" alt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Xem xét tính cần thiết (chức năng chuyên dùng cho điều hành?)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84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Tổng số người dùng theo từng khung thời gian/vị trí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+</a:t>
                      </a: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 Khai thác phân tích 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(</a:t>
                      </a: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Phân loại nơi ở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, </a:t>
                      </a: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phân tích hình thái…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)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00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tin (chính sách) lắp đặt CCTV giao thông, thông tin vị trí CCTV giao thông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08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tin hình ảnh CCTV theo thời gian thực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36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Tai nạn, hỏng hóc, trạng thái (tắc đường, phức tạp, lưu thông chậm, lưu thông thuận lợi), lượng lưu thông theo thời gian thực (?)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035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Tổng lượng lưu thông theo thứ trong tuần/khung thời gian 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(</a:t>
                      </a: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phân biệt theo loại xe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)</a:t>
                      </a:r>
                      <a:endParaRPr sz="1200" b="1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+</a:t>
                      </a: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 Khai thác phân tích </a:t>
                      </a:r>
                      <a:r>
                        <a:rPr 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(</a:t>
                      </a: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không bắt buộc</a:t>
                      </a:r>
                      <a:r>
                        <a:rPr 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)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358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 Thông tin (chính sách) lắp đặt thiết bị cảm biến lũ lụt sông ngòi, thông tin vị trí thiết bị cảm biến sông ngòi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308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tin mực nước sông theo thời gian thực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, </a:t>
                      </a:r>
                      <a:r>
                        <a:rPr lang="vi-VN" alt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tin dự báo mực nước sông </a:t>
                      </a:r>
                      <a:r>
                        <a:rPr 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(?)</a:t>
                      </a:r>
                      <a:endParaRPr sz="1200" b="1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Xem xét tính cần thiết </a:t>
                      </a:r>
                      <a:r>
                        <a:rPr 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(</a:t>
                      </a:r>
                      <a:r>
                        <a:rPr lang="vi-VN" alt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chức năng chuyên dùng cho điều hành?)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308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tin nguy cơ ngập lụt sông ngòi (thể hiện các mức nguy cơ), </a:t>
                      </a:r>
                      <a:r>
                        <a:rPr lang="vi-VN" alt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báo nguy cơ </a:t>
                      </a:r>
                      <a:r>
                        <a:rPr 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(</a:t>
                      </a:r>
                      <a:r>
                        <a:rPr lang="vi-VN" alt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qua email</a:t>
                      </a:r>
                      <a:r>
                        <a:rPr 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, </a:t>
                      </a:r>
                      <a:r>
                        <a:rPr lang="vi-VN" alt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qua app tương tác với người dân</a:t>
                      </a:r>
                      <a:r>
                        <a:rPr lang="ko" sz="1200" b="1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)</a:t>
                      </a:r>
                      <a:endParaRPr sz="1200" b="1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Xác nhận (điều hành) chức năng thông báo nguy cơ 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6530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Tổng lượng lưu thông theo mùa, theo tháng, theo thứ trong tuần, theo khoảng thời gian (phân biệt theo loại xe)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+ Khai thác phân tích </a:t>
                      </a:r>
                      <a:r>
                        <a:rPr 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(</a:t>
                      </a: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không bắt buộc</a:t>
                      </a:r>
                      <a:r>
                        <a:rPr 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)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3083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1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Chức năng nhập theo từng hạng mục sau khi chọn chỉ tiêu đánh giá theo tiêu chuẩn của Bộ TT&amp;TT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Có thể mức độ sử dụng chức năng này sẽ thấp 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(</a:t>
                      </a: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cân nhắc </a:t>
                      </a:r>
                      <a:r>
                        <a:rPr 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UI)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39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Thông tin chi tiết về chỉ tiêu theo từng thời điểm, biểu diễn trực quan thông tin xu hướng theo các năm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Xem xét tính cần thiết của việc tương tác với người dân (có thể sẽ  thiếu dữ liệu)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73083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1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Yêu cầu và phê duyệt việc sử dụng dữ liệu (văn bản gốc, API)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8649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Tải xuống dữ liệu và sử dụng OPEN API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73083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3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3</a:t>
                      </a:r>
                      <a:endParaRPr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Nhập ý kiến của người dân (đề xuất, đánh giá, kahi báo, thảo luận, community…)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Điều chỉnh phạm vi xây dựng chức năng theo kết quả thay đổi thiết kế</a:t>
                      </a:r>
                      <a:endParaRPr sz="1200" b="1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439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✪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altLang="ko" sz="1200" b="1"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Phản hồi về ý kiến của người dân, đưa chính sách ra thảo luận…</a:t>
                      </a:r>
                      <a:endParaRPr sz="1200" b="1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-VN" altLang="ko" sz="1200" b="1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NanumGothic"/>
                          <a:cs typeface="NanumGothic"/>
                          <a:sym typeface="Nanum Gothic"/>
                        </a:rPr>
                        <a:t>Điều chỉnh phạm vi xây dựng chức năng theo kết quả thay đổi thiết kế</a:t>
                      </a:r>
                      <a:endParaRPr sz="1200" b="1" dirty="0">
                        <a:latin typeface="Cambria" panose="02040503050406030204" pitchFamily="18" charset="0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126" name="Google Shape;126;p17"/>
          <p:cNvSpPr/>
          <p:nvPr/>
        </p:nvSpPr>
        <p:spPr>
          <a:xfrm>
            <a:off x="10075500" y="252775"/>
            <a:ext cx="5002200" cy="492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500" b="1">
                <a:latin typeface="Cambria" panose="02040503050406030204" pitchFamily="18" charset="0"/>
              </a:rPr>
              <a:t>Giải thích</a:t>
            </a:r>
            <a:endParaRPr sz="1500" b="1">
              <a:latin typeface="Cambria" panose="02040503050406030204" pitchFamily="18" charset="0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9424459" y="252775"/>
            <a:ext cx="615600" cy="492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800" b="1">
                <a:latin typeface="Cambria" panose="02040503050406030204" pitchFamily="18" charset="0"/>
              </a:rPr>
              <a:t>Tương tác với người dân</a:t>
            </a:r>
            <a:endParaRPr sz="800" b="1">
              <a:latin typeface="Cambria" panose="02040503050406030204" pitchFamily="18" charset="0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4371150" y="252775"/>
            <a:ext cx="3381900" cy="492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500" b="1">
                <a:latin typeface="Cambria" panose="02040503050406030204" pitchFamily="18" charset="0"/>
              </a:rPr>
              <a:t>Chức năng</a:t>
            </a:r>
            <a:endParaRPr sz="1500" b="1">
              <a:latin typeface="Cambria" panose="02040503050406030204" pitchFamily="18" charset="0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5077800" y="252775"/>
            <a:ext cx="2939400" cy="492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500" b="1">
                <a:latin typeface="Cambria" panose="02040503050406030204" pitchFamily="18" charset="0"/>
              </a:rPr>
              <a:t>Ghi chú</a:t>
            </a:r>
            <a:endParaRPr sz="1500" b="1">
              <a:latin typeface="Cambria" panose="02040503050406030204" pitchFamily="18" charset="0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989250" y="7626100"/>
            <a:ext cx="1824600" cy="756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600" b="1">
                <a:latin typeface="Cambria" panose="02040503050406030204" pitchFamily="18" charset="0"/>
              </a:rPr>
              <a:t>Quản lý hệ thống</a:t>
            </a:r>
            <a:endParaRPr sz="1600" b="1">
              <a:latin typeface="Cambria" panose="02040503050406030204" pitchFamily="18" charset="0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3151875" y="8145575"/>
            <a:ext cx="615600" cy="6441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989250" y="8433425"/>
            <a:ext cx="18246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Quản lý người dùng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989250" y="8828550"/>
            <a:ext cx="18246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Quản lý dữ liệu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989250" y="9172350"/>
            <a:ext cx="18246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b="1">
                <a:latin typeface="Cambria" panose="02040503050406030204" pitchFamily="18" charset="0"/>
                <a:ea typeface="NanumGothic"/>
                <a:cs typeface="NanumGothic"/>
                <a:sym typeface="Nanum Gothic"/>
              </a:rPr>
              <a:t>Giám sát sử dụng</a:t>
            </a:r>
            <a:endParaRPr b="1">
              <a:latin typeface="Cambria" panose="02040503050406030204" pitchFamily="18" charset="0"/>
              <a:ea typeface="NanumGothic"/>
              <a:cs typeface="NanumGothic"/>
              <a:sym typeface="Nanum Gothic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476" y="1217038"/>
            <a:ext cx="386190" cy="37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476" y="9286663"/>
            <a:ext cx="386190" cy="37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476" y="4066200"/>
            <a:ext cx="386190" cy="37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476" y="5669713"/>
            <a:ext cx="386190" cy="37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476" y="7283325"/>
            <a:ext cx="386190" cy="3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3623275" y="244700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mytamky.vn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188" name="Google Shape;188;p23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189" name="Google Shape;189;p23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3"/>
          <p:cNvSpPr/>
          <p:nvPr/>
        </p:nvSpPr>
        <p:spPr>
          <a:xfrm>
            <a:off x="6740600" y="2907100"/>
            <a:ext cx="4762500" cy="5747100"/>
          </a:xfrm>
          <a:prstGeom prst="roundRect">
            <a:avLst>
              <a:gd name="adj" fmla="val 3751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7555825" y="4697125"/>
            <a:ext cx="3227100" cy="577200"/>
          </a:xfrm>
          <a:prstGeom prst="roundRect">
            <a:avLst>
              <a:gd name="adj" fmla="val 50000"/>
            </a:avLst>
          </a:prstGeom>
          <a:solidFill>
            <a:srgbClr val="11111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7638525" y="4756450"/>
            <a:ext cx="489600" cy="4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8265725" y="4756450"/>
            <a:ext cx="1423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E9E9E"/>
                </a:solidFill>
              </a:rPr>
              <a:t>Email ID</a:t>
            </a:r>
            <a:endParaRPr sz="1200">
              <a:solidFill>
                <a:srgbClr val="9E9E9E"/>
              </a:solidFill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7693225" y="4811150"/>
            <a:ext cx="380200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7555825" y="5436750"/>
            <a:ext cx="3227100" cy="577200"/>
          </a:xfrm>
          <a:prstGeom prst="roundRect">
            <a:avLst>
              <a:gd name="adj" fmla="val 50000"/>
            </a:avLst>
          </a:prstGeom>
          <a:solidFill>
            <a:srgbClr val="11111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7638525" y="5496075"/>
            <a:ext cx="489600" cy="4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8265725" y="5496075"/>
            <a:ext cx="1423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E9E9E"/>
                </a:solidFill>
              </a:rPr>
              <a:t>Password</a:t>
            </a:r>
            <a:endParaRPr sz="1200">
              <a:solidFill>
                <a:srgbClr val="9E9E9E"/>
              </a:solidFill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8">
            <a:alphaModFix amt="73000"/>
          </a:blip>
          <a:stretch>
            <a:fillRect/>
          </a:stretch>
        </p:blipFill>
        <p:spPr>
          <a:xfrm>
            <a:off x="7693225" y="5550775"/>
            <a:ext cx="380200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/>
          <p:nvPr/>
        </p:nvSpPr>
        <p:spPr>
          <a:xfrm>
            <a:off x="7555825" y="7516550"/>
            <a:ext cx="3227100" cy="489600"/>
          </a:xfrm>
          <a:prstGeom prst="roundRect">
            <a:avLst>
              <a:gd name="adj" fmla="val 50000"/>
            </a:avLst>
          </a:prstGeom>
          <a:solidFill>
            <a:srgbClr val="9E9E9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</a:rPr>
              <a:t>SIGN IN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7555825" y="6006100"/>
            <a:ext cx="1423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Create account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9359125" y="6006100"/>
            <a:ext cx="1423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Forgot password?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7401350" y="3523713"/>
            <a:ext cx="3441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mySmartTamky</a:t>
            </a:r>
            <a:endParaRPr sz="24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6828550" y="1653750"/>
            <a:ext cx="4586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3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8001000" y="6772075"/>
            <a:ext cx="1942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Authentication Using PIN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207" name="Google Shape;207;p23"/>
          <p:cNvGrpSpPr/>
          <p:nvPr/>
        </p:nvGrpSpPr>
        <p:grpSpPr>
          <a:xfrm>
            <a:off x="7555825" y="6761325"/>
            <a:ext cx="489600" cy="489600"/>
            <a:chOff x="7511400" y="6768000"/>
            <a:chExt cx="489600" cy="489600"/>
          </a:xfrm>
        </p:grpSpPr>
        <p:sp>
          <p:nvSpPr>
            <p:cNvPr id="208" name="Google Shape;208;p23"/>
            <p:cNvSpPr/>
            <p:nvPr/>
          </p:nvSpPr>
          <p:spPr>
            <a:xfrm>
              <a:off x="7617025" y="6882625"/>
              <a:ext cx="268500" cy="268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11400" y="6768000"/>
              <a:ext cx="489600" cy="48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" name="Google Shape;21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21125" y="6882625"/>
            <a:ext cx="268500" cy="2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3623275" y="244700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mytamky.vn/</a:t>
            </a:r>
            <a:r>
              <a:rPr lang="ko" sz="1800">
                <a:solidFill>
                  <a:srgbClr val="FFFF00"/>
                </a:solidFill>
              </a:rPr>
              <a:t>home</a:t>
            </a:r>
            <a:endParaRPr sz="1800">
              <a:solidFill>
                <a:srgbClr val="FFFF00"/>
              </a:solidFill>
            </a:endParaRPr>
          </a:p>
        </p:txBody>
      </p:sp>
      <p:grpSp>
        <p:nvGrpSpPr>
          <p:cNvPr id="224" name="Google Shape;224;p24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225" name="Google Shape;225;p24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4"/>
          <p:cNvSpPr/>
          <p:nvPr/>
        </p:nvSpPr>
        <p:spPr>
          <a:xfrm>
            <a:off x="7455350" y="13060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3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133600" y="2137575"/>
            <a:ext cx="18020700" cy="524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24"/>
          <p:cNvGrpSpPr/>
          <p:nvPr/>
        </p:nvGrpSpPr>
        <p:grpSpPr>
          <a:xfrm>
            <a:off x="287325" y="1321125"/>
            <a:ext cx="1343100" cy="608700"/>
            <a:chOff x="287325" y="1321125"/>
            <a:chExt cx="1343100" cy="608700"/>
          </a:xfrm>
        </p:grpSpPr>
        <p:sp>
          <p:nvSpPr>
            <p:cNvPr id="231" name="Google Shape;231;p24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232" name="Google Shape;232;p24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233" name="Google Shape;233;p24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" name="Google Shape;236;p24"/>
          <p:cNvSpPr/>
          <p:nvPr/>
        </p:nvSpPr>
        <p:spPr>
          <a:xfrm>
            <a:off x="15294750" y="13211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37" name="Google Shape;237;p24"/>
          <p:cNvGrpSpPr/>
          <p:nvPr/>
        </p:nvGrpSpPr>
        <p:grpSpPr>
          <a:xfrm>
            <a:off x="3314025" y="6825350"/>
            <a:ext cx="11593425" cy="2793600"/>
            <a:chOff x="3314025" y="6825350"/>
            <a:chExt cx="11593425" cy="2793600"/>
          </a:xfrm>
        </p:grpSpPr>
        <p:sp>
          <p:nvSpPr>
            <p:cNvPr id="238" name="Google Shape;238;p24"/>
            <p:cNvSpPr/>
            <p:nvPr/>
          </p:nvSpPr>
          <p:spPr>
            <a:xfrm>
              <a:off x="3314025" y="6825350"/>
              <a:ext cx="2642400" cy="2793600"/>
            </a:xfrm>
            <a:prstGeom prst="rect">
              <a:avLst/>
            </a:prstGeom>
            <a:solidFill>
              <a:srgbClr val="000000">
                <a:alpha val="6407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200">
                  <a:solidFill>
                    <a:schemeClr val="lt1"/>
                  </a:solidFill>
                </a:rPr>
                <a:t>3 </a:t>
              </a:r>
              <a:r>
                <a:rPr lang="vi-VN" altLang="ko" sz="3000">
                  <a:solidFill>
                    <a:schemeClr val="lt1"/>
                  </a:solidFill>
                </a:rPr>
                <a:t>ý kiến</a:t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9281375" y="6825350"/>
              <a:ext cx="2642400" cy="2793600"/>
            </a:xfrm>
            <a:prstGeom prst="rect">
              <a:avLst/>
            </a:prstGeom>
            <a:solidFill>
              <a:srgbClr val="000000">
                <a:alpha val="6407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ko" sz="3000">
                  <a:solidFill>
                    <a:schemeClr val="lt1"/>
                  </a:solidFill>
                </a:rPr>
                <a:t>Chỉ tiêu</a:t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6297700" y="6825350"/>
              <a:ext cx="2642400" cy="2793600"/>
            </a:xfrm>
            <a:prstGeom prst="rect">
              <a:avLst/>
            </a:prstGeom>
            <a:solidFill>
              <a:srgbClr val="000000">
                <a:alpha val="6407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200">
                  <a:solidFill>
                    <a:schemeClr val="lt1"/>
                  </a:solidFill>
                </a:rPr>
                <a:t>135 </a:t>
              </a:r>
              <a:r>
                <a:rPr lang="vi-VN" altLang="ko" sz="2500">
                  <a:solidFill>
                    <a:schemeClr val="lt1"/>
                  </a:solidFill>
                </a:rPr>
                <a:t>người</a:t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12265050" y="6825350"/>
              <a:ext cx="2642400" cy="2793600"/>
            </a:xfrm>
            <a:prstGeom prst="rect">
              <a:avLst/>
            </a:prstGeom>
            <a:solidFill>
              <a:srgbClr val="000000">
                <a:alpha val="6407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ko" sz="3000">
                  <a:solidFill>
                    <a:schemeClr val="lt1"/>
                  </a:solidFill>
                </a:rPr>
                <a:t>Chỉ tiêu</a:t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6297700" y="6978732"/>
              <a:ext cx="2642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Hiện trạng sử dụng wifi công cộng</a:t>
              </a:r>
              <a:br>
                <a:rPr 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</a:br>
              <a:r>
                <a:rPr 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(</a:t>
              </a: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người</a:t>
              </a:r>
              <a:r>
                <a:rPr 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/</a:t>
              </a: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ngày</a:t>
              </a:r>
              <a:r>
                <a:rPr 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)</a:t>
              </a:r>
              <a:endParaRPr sz="1600">
                <a:solidFill>
                  <a:schemeClr val="lt1"/>
                </a:solidFill>
                <a:latin typeface="Cambria" panose="02040503050406030204" pitchFamily="18" charset="0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6297700" y="9055365"/>
              <a:ext cx="2642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Tăng 15 người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so với ngày hôm trước</a:t>
              </a:r>
              <a:endParaRPr sz="1600">
                <a:solidFill>
                  <a:schemeClr val="lt1"/>
                </a:solidFill>
                <a:latin typeface="Cambria" panose="02040503050406030204" pitchFamily="18" charset="0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314025" y="6978732"/>
              <a:ext cx="2642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Số ý kiến người dân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phản ánh trong tuần </a:t>
              </a:r>
              <a:br>
                <a:rPr 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</a:br>
              <a:r>
                <a:rPr 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(</a:t>
              </a: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2/8 ~ 9/8</a:t>
              </a:r>
              <a:r>
                <a:rPr 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)</a:t>
              </a:r>
              <a:endParaRPr sz="1600">
                <a:solidFill>
                  <a:schemeClr val="lt1"/>
                </a:solidFill>
                <a:latin typeface="Cambria" panose="02040503050406030204" pitchFamily="18" charset="0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314025" y="9055365"/>
              <a:ext cx="2642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Tổng cộng </a:t>
              </a:r>
              <a:r>
                <a:rPr 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123</a:t>
              </a: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. </a:t>
              </a:r>
              <a:r>
                <a:rPr 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213 </a:t>
              </a:r>
              <a:r>
                <a:rPr lang="vi-VN" altLang="ko" sz="1600">
                  <a:solidFill>
                    <a:schemeClr val="lt1"/>
                  </a:solidFill>
                  <a:latin typeface="Cambria" panose="02040503050406030204" pitchFamily="18" charset="0"/>
                  <a:ea typeface="Do Hyeon"/>
                  <a:cs typeface="Do Hyeon"/>
                  <a:sym typeface="Do Hyeon"/>
                </a:rPr>
                <a:t>ý kiến</a:t>
              </a:r>
              <a:endParaRPr sz="1600">
                <a:solidFill>
                  <a:schemeClr val="lt1"/>
                </a:solidFill>
                <a:latin typeface="Cambria" panose="02040503050406030204" pitchFamily="18" charset="0"/>
                <a:ea typeface="Do Hyeon"/>
                <a:cs typeface="Do Hyeon"/>
                <a:sym typeface="Do Hyeon"/>
              </a:endParaRPr>
            </a:p>
          </p:txBody>
        </p:sp>
      </p:grpSp>
      <p:pic>
        <p:nvPicPr>
          <p:cNvPr id="246" name="Google Shape;24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7175" y="1417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/>
          <p:nvPr/>
        </p:nvSpPr>
        <p:spPr>
          <a:xfrm>
            <a:off x="16841875" y="1379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/>
          <p:nvPr/>
        </p:nvSpPr>
        <p:spPr>
          <a:xfrm>
            <a:off x="3623275" y="244700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mytamky.vn/</a:t>
            </a:r>
            <a:r>
              <a:rPr lang="ko" sz="1800" b="1">
                <a:solidFill>
                  <a:schemeClr val="accent6"/>
                </a:solidFill>
              </a:rPr>
              <a:t>home</a:t>
            </a:r>
            <a:endParaRPr sz="1800" b="1">
              <a:solidFill>
                <a:schemeClr val="accent6"/>
              </a:solidFill>
            </a:endParaRPr>
          </a:p>
        </p:txBody>
      </p:sp>
      <p:grpSp>
        <p:nvGrpSpPr>
          <p:cNvPr id="261" name="Google Shape;261;p25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262" name="Google Shape;262;p25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5"/>
          <p:cNvSpPr/>
          <p:nvPr/>
        </p:nvSpPr>
        <p:spPr>
          <a:xfrm>
            <a:off x="14625075" y="13060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3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133600" y="2137575"/>
            <a:ext cx="18020700" cy="524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133600" y="890000"/>
            <a:ext cx="7838100" cy="926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5"/>
          <p:cNvGrpSpPr/>
          <p:nvPr/>
        </p:nvGrpSpPr>
        <p:grpSpPr>
          <a:xfrm>
            <a:off x="8669325" y="1321125"/>
            <a:ext cx="1343100" cy="608700"/>
            <a:chOff x="287325" y="1321125"/>
            <a:chExt cx="1343100" cy="608700"/>
          </a:xfrm>
        </p:grpSpPr>
        <p:sp>
          <p:nvSpPr>
            <p:cNvPr id="269" name="Google Shape;269;p25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270" name="Google Shape;270;p25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271" name="Google Shape;271;p25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4" name="Google Shape;274;p25"/>
          <p:cNvSpPr/>
          <p:nvPr/>
        </p:nvSpPr>
        <p:spPr>
          <a:xfrm>
            <a:off x="1927013" y="1659825"/>
            <a:ext cx="4177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u="sng">
                <a:solidFill>
                  <a:srgbClr val="CCCCCC"/>
                </a:solidFill>
                <a:latin typeface="Gugi"/>
                <a:ea typeface="Gugi"/>
                <a:cs typeface="Gugi"/>
                <a:sym typeface="Gugi"/>
              </a:rPr>
              <a:t>Home</a:t>
            </a:r>
            <a:endParaRPr sz="2800" b="1" u="sng">
              <a:solidFill>
                <a:srgbClr val="CCCCCC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1927013" y="5296351"/>
            <a:ext cx="4177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Application Gallery</a:t>
            </a:r>
            <a:endParaRPr sz="28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1927013" y="6508526"/>
            <a:ext cx="4177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Data Catalog</a:t>
            </a:r>
            <a:endParaRPr sz="28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527363" y="7720701"/>
            <a:ext cx="6976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Scenario Based Analysis</a:t>
            </a:r>
            <a:endParaRPr sz="28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6728350" y="994575"/>
            <a:ext cx="12444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Close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7390400" y="1126175"/>
            <a:ext cx="350400" cy="3504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527363" y="4084175"/>
            <a:ext cx="6976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Public Policy Disclosure</a:t>
            </a:r>
            <a:endParaRPr sz="28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1927013" y="2872000"/>
            <a:ext cx="4177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Page</a:t>
            </a:r>
            <a:endParaRPr sz="28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27363" y="8932876"/>
            <a:ext cx="6976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Admin</a:t>
            </a:r>
            <a:endParaRPr sz="28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11315025" y="6825350"/>
            <a:ext cx="6854450" cy="2793600"/>
            <a:chOff x="3314025" y="6825350"/>
            <a:chExt cx="6854450" cy="2793600"/>
          </a:xfrm>
        </p:grpSpPr>
        <p:sp>
          <p:nvSpPr>
            <p:cNvPr id="284" name="Google Shape;284;p25"/>
            <p:cNvSpPr/>
            <p:nvPr/>
          </p:nvSpPr>
          <p:spPr>
            <a:xfrm>
              <a:off x="3390225" y="6825350"/>
              <a:ext cx="2642400" cy="2793600"/>
            </a:xfrm>
            <a:prstGeom prst="rect">
              <a:avLst/>
            </a:prstGeom>
            <a:solidFill>
              <a:srgbClr val="000000">
                <a:alpha val="6407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200">
                  <a:solidFill>
                    <a:schemeClr val="lt1"/>
                  </a:solidFill>
                </a:rPr>
                <a:t>3 </a:t>
              </a:r>
              <a:r>
                <a:rPr lang="ko" sz="3000">
                  <a:solidFill>
                    <a:schemeClr val="lt1"/>
                  </a:solidFill>
                </a:rPr>
                <a:t>건</a:t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9281375" y="6825350"/>
              <a:ext cx="887100" cy="2793600"/>
            </a:xfrm>
            <a:prstGeom prst="rect">
              <a:avLst/>
            </a:prstGeom>
            <a:solidFill>
              <a:srgbClr val="000000">
                <a:alpha val="6407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6297700" y="6825350"/>
              <a:ext cx="2642400" cy="2793600"/>
            </a:xfrm>
            <a:prstGeom prst="rect">
              <a:avLst/>
            </a:prstGeom>
            <a:solidFill>
              <a:srgbClr val="000000">
                <a:alpha val="6407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200">
                  <a:solidFill>
                    <a:schemeClr val="lt1"/>
                  </a:solidFill>
                </a:rPr>
                <a:t>135 </a:t>
              </a:r>
              <a:r>
                <a:rPr lang="ko" sz="3000">
                  <a:solidFill>
                    <a:schemeClr val="lt1"/>
                  </a:solidFill>
                </a:rPr>
                <a:t>명</a:t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6297700" y="6978732"/>
              <a:ext cx="2642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공공와이파이 사용현황</a:t>
              </a:r>
              <a:br>
                <a:rPr lang="ko" sz="16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ko" sz="16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(사용자/일)</a:t>
              </a:r>
              <a:endParaRPr sz="1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6297700" y="9055365"/>
              <a:ext cx="2642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전일대비 15명 증가</a:t>
              </a:r>
              <a:endParaRPr sz="1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314025" y="6978732"/>
              <a:ext cx="2642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금주 주민의견 건수</a:t>
              </a:r>
              <a:br>
                <a:rPr lang="ko" sz="16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ko" sz="16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(8/2~8/9)</a:t>
              </a:r>
              <a:endParaRPr sz="1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314025" y="9055365"/>
              <a:ext cx="2642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누적 의견 123,213 건</a:t>
              </a:r>
              <a:endParaRPr sz="1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91" name="Google Shape;291;p25"/>
          <p:cNvSpPr/>
          <p:nvPr/>
        </p:nvSpPr>
        <p:spPr>
          <a:xfrm>
            <a:off x="7971700" y="890000"/>
            <a:ext cx="10197900" cy="9263400"/>
          </a:xfrm>
          <a:prstGeom prst="rect">
            <a:avLst/>
          </a:prstGeom>
          <a:solidFill>
            <a:srgbClr val="000000">
              <a:alpha val="64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/>
          <p:nvPr/>
        </p:nvSpPr>
        <p:spPr>
          <a:xfrm>
            <a:off x="0" y="-50"/>
            <a:ext cx="18288000" cy="10287000"/>
          </a:xfrm>
          <a:prstGeom prst="frame">
            <a:avLst>
              <a:gd name="adj1" fmla="val 1298"/>
            </a:avLst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4150" y="89000"/>
            <a:ext cx="18095400" cy="801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3055425" y="244700"/>
            <a:ext cx="14461500" cy="489600"/>
          </a:xfrm>
          <a:prstGeom prst="roundRect">
            <a:avLst>
              <a:gd name="adj" fmla="val 50000"/>
            </a:avLst>
          </a:prstGeom>
          <a:solidFill>
            <a:srgbClr val="2525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26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>
            <a:off x="4060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 rotWithShape="1">
          <a:blip r:embed="rId3">
            <a:alphaModFix amt="33000"/>
          </a:blip>
          <a:srcRect r="24913"/>
          <a:stretch/>
        </p:blipFill>
        <p:spPr>
          <a:xfrm rot="10800000">
            <a:off x="1077575" y="355238"/>
            <a:ext cx="350350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75" y="299394"/>
            <a:ext cx="380212" cy="3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500" y="299400"/>
            <a:ext cx="380200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314025" y="392725"/>
            <a:ext cx="193550" cy="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/>
          <p:nvPr/>
        </p:nvSpPr>
        <p:spPr>
          <a:xfrm>
            <a:off x="3623275" y="244700"/>
            <a:ext cx="371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mytamky.vn</a:t>
            </a:r>
            <a:r>
              <a:rPr lang="ko" sz="1800" b="1">
                <a:solidFill>
                  <a:schemeClr val="accent6"/>
                </a:solidFill>
              </a:rPr>
              <a:t>/applicationgallery</a:t>
            </a:r>
            <a:endParaRPr sz="1800" b="1">
              <a:solidFill>
                <a:schemeClr val="accent6"/>
              </a:solidFill>
            </a:endParaRPr>
          </a:p>
        </p:txBody>
      </p:sp>
      <p:grpSp>
        <p:nvGrpSpPr>
          <p:cNvPr id="305" name="Google Shape;305;p26"/>
          <p:cNvGrpSpPr/>
          <p:nvPr/>
        </p:nvGrpSpPr>
        <p:grpSpPr>
          <a:xfrm>
            <a:off x="17780025" y="299338"/>
            <a:ext cx="115200" cy="380324"/>
            <a:chOff x="17780025" y="307373"/>
            <a:chExt cx="115200" cy="380324"/>
          </a:xfrm>
        </p:grpSpPr>
        <p:sp>
          <p:nvSpPr>
            <p:cNvPr id="306" name="Google Shape;306;p26"/>
            <p:cNvSpPr/>
            <p:nvPr/>
          </p:nvSpPr>
          <p:spPr>
            <a:xfrm>
              <a:off x="17780025" y="307373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17780025" y="439935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7780025" y="572497"/>
              <a:ext cx="115200" cy="1152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my T A M K Y</a:t>
            </a:r>
            <a:endParaRPr sz="20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26"/>
          <p:cNvGrpSpPr/>
          <p:nvPr/>
        </p:nvGrpSpPr>
        <p:grpSpPr>
          <a:xfrm>
            <a:off x="287325" y="940125"/>
            <a:ext cx="1343100" cy="608700"/>
            <a:chOff x="287325" y="1321125"/>
            <a:chExt cx="1343100" cy="608700"/>
          </a:xfrm>
        </p:grpSpPr>
        <p:sp>
          <p:nvSpPr>
            <p:cNvPr id="312" name="Google Shape;312;p26"/>
            <p:cNvSpPr/>
            <p:nvPr/>
          </p:nvSpPr>
          <p:spPr>
            <a:xfrm>
              <a:off x="287325" y="1321125"/>
              <a:ext cx="13431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1800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Do Hyeon"/>
                  <a:ea typeface="Do Hyeon"/>
                  <a:cs typeface="Do Hyeon"/>
                  <a:sym typeface="Do Hyeon"/>
                </a:rPr>
                <a:t>MENU</a:t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313" name="Google Shape;313;p26"/>
            <p:cNvGrpSpPr/>
            <p:nvPr/>
          </p:nvGrpSpPr>
          <p:grpSpPr>
            <a:xfrm>
              <a:off x="423100" y="1491157"/>
              <a:ext cx="380100" cy="268635"/>
              <a:chOff x="541850" y="1450573"/>
              <a:chExt cx="380100" cy="268635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541850" y="1450573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541850" y="1553391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541850" y="1656208"/>
                <a:ext cx="380100" cy="63000"/>
              </a:xfrm>
              <a:prstGeom prst="rect">
                <a:avLst/>
              </a:prstGeom>
              <a:solidFill>
                <a:srgbClr val="434343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7" name="Google Shape;317;p26"/>
          <p:cNvSpPr/>
          <p:nvPr/>
        </p:nvSpPr>
        <p:spPr>
          <a:xfrm>
            <a:off x="15294750" y="1016325"/>
            <a:ext cx="13431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Mr. Song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8" name="Google Shape;318;p26"/>
          <p:cNvSpPr/>
          <p:nvPr/>
        </p:nvSpPr>
        <p:spPr>
          <a:xfrm>
            <a:off x="3991300" y="1929175"/>
            <a:ext cx="10257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Stylish"/>
                <a:ea typeface="Stylish"/>
                <a:cs typeface="Stylish"/>
                <a:sym typeface="Stylish"/>
              </a:rPr>
              <a:t>Urban Analysis Applications in Tamky</a:t>
            </a:r>
            <a:endParaRPr sz="2700" b="1">
              <a:solidFill>
                <a:schemeClr val="dk1"/>
              </a:solidFill>
              <a:latin typeface="Stylish"/>
              <a:ea typeface="Stylish"/>
              <a:cs typeface="Stylish"/>
              <a:sym typeface="Stylish"/>
            </a:endParaRPr>
          </a:p>
        </p:txBody>
      </p:sp>
      <p:pic>
        <p:nvPicPr>
          <p:cNvPr id="319" name="Google Shape;319;p26"/>
          <p:cNvPicPr preferRelativeResize="0"/>
          <p:nvPr/>
        </p:nvPicPr>
        <p:blipFill rotWithShape="1">
          <a:blip r:embed="rId7">
            <a:alphaModFix/>
          </a:blip>
          <a:srcRect b="44610"/>
          <a:stretch/>
        </p:blipFill>
        <p:spPr>
          <a:xfrm>
            <a:off x="3154450" y="8176650"/>
            <a:ext cx="11979100" cy="19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6"/>
          <p:cNvSpPr/>
          <p:nvPr/>
        </p:nvSpPr>
        <p:spPr>
          <a:xfrm>
            <a:off x="2944300" y="3214325"/>
            <a:ext cx="10257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Stylish"/>
                <a:ea typeface="Stylish"/>
                <a:cs typeface="Stylish"/>
                <a:sym typeface="Stylish"/>
              </a:rPr>
              <a:t>Category1</a:t>
            </a:r>
            <a:endParaRPr sz="2000">
              <a:solidFill>
                <a:schemeClr val="dk1"/>
              </a:solidFill>
              <a:latin typeface="Stylish"/>
              <a:ea typeface="Stylish"/>
              <a:cs typeface="Stylish"/>
              <a:sym typeface="Stylish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2944300" y="7623425"/>
            <a:ext cx="10257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Stylish"/>
                <a:ea typeface="Stylish"/>
                <a:cs typeface="Stylish"/>
                <a:sym typeface="Stylish"/>
              </a:rPr>
              <a:t>Category2</a:t>
            </a:r>
            <a:endParaRPr sz="2000">
              <a:solidFill>
                <a:schemeClr val="dk1"/>
              </a:solidFill>
              <a:latin typeface="Stylish"/>
              <a:ea typeface="Stylish"/>
              <a:cs typeface="Stylish"/>
              <a:sym typeface="Stylish"/>
            </a:endParaRPr>
          </a:p>
        </p:txBody>
      </p:sp>
      <p:grpSp>
        <p:nvGrpSpPr>
          <p:cNvPr id="322" name="Google Shape;322;p26"/>
          <p:cNvGrpSpPr/>
          <p:nvPr/>
        </p:nvGrpSpPr>
        <p:grpSpPr>
          <a:xfrm>
            <a:off x="3310250" y="3949525"/>
            <a:ext cx="2705200" cy="3266100"/>
            <a:chOff x="3310250" y="4482925"/>
            <a:chExt cx="2705200" cy="3266100"/>
          </a:xfrm>
        </p:grpSpPr>
        <p:sp>
          <p:nvSpPr>
            <p:cNvPr id="323" name="Google Shape;323;p26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Smart City Index</a:t>
              </a:r>
              <a:endParaRPr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27" name="Google Shape;327;p26"/>
          <p:cNvGrpSpPr/>
          <p:nvPr/>
        </p:nvGrpSpPr>
        <p:grpSpPr>
          <a:xfrm>
            <a:off x="6318675" y="3979200"/>
            <a:ext cx="2705200" cy="3266100"/>
            <a:chOff x="3310250" y="4482925"/>
            <a:chExt cx="2705200" cy="3266100"/>
          </a:xfrm>
        </p:grpSpPr>
        <p:sp>
          <p:nvSpPr>
            <p:cNvPr id="328" name="Google Shape;328;p26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Population Pyramid</a:t>
              </a:r>
              <a:endParaRPr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2" name="Google Shape;332;p26"/>
          <p:cNvGrpSpPr/>
          <p:nvPr/>
        </p:nvGrpSpPr>
        <p:grpSpPr>
          <a:xfrm>
            <a:off x="9327100" y="3979200"/>
            <a:ext cx="2705200" cy="3266100"/>
            <a:chOff x="3310250" y="4482925"/>
            <a:chExt cx="2705200" cy="3266100"/>
          </a:xfrm>
        </p:grpSpPr>
        <p:sp>
          <p:nvSpPr>
            <p:cNvPr id="333" name="Google Shape;333;p26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Population Census</a:t>
              </a:r>
              <a:endParaRPr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7" name="Google Shape;337;p26"/>
          <p:cNvGrpSpPr/>
          <p:nvPr/>
        </p:nvGrpSpPr>
        <p:grpSpPr>
          <a:xfrm>
            <a:off x="12335525" y="3979200"/>
            <a:ext cx="2705200" cy="3266100"/>
            <a:chOff x="3310250" y="4482925"/>
            <a:chExt cx="2705200" cy="3266100"/>
          </a:xfrm>
        </p:grpSpPr>
        <p:sp>
          <p:nvSpPr>
            <p:cNvPr id="338" name="Google Shape;338;p26"/>
            <p:cNvSpPr/>
            <p:nvPr/>
          </p:nvSpPr>
          <p:spPr>
            <a:xfrm>
              <a:off x="3310250" y="4482925"/>
              <a:ext cx="2701500" cy="326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3310250" y="4482925"/>
              <a:ext cx="2701500" cy="1807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 flipH="1">
              <a:off x="3310350" y="6356300"/>
              <a:ext cx="2705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Population Map</a:t>
              </a:r>
              <a:endParaRPr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 flipH="1">
              <a:off x="3310350" y="6843150"/>
              <a:ext cx="27051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Application Name Application Name Application Name Application Name Application Name Application Name Application Name Application Name Application Name</a:t>
              </a:r>
              <a:endPara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2" name="Google Shape;34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17175" y="1036125"/>
            <a:ext cx="350350" cy="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6"/>
          <p:cNvSpPr/>
          <p:nvPr/>
        </p:nvSpPr>
        <p:spPr>
          <a:xfrm>
            <a:off x="16841875" y="998538"/>
            <a:ext cx="268500" cy="268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44" name="Google Shape;34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0475" y="4034425"/>
            <a:ext cx="2586200" cy="167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85844" y="4034426"/>
            <a:ext cx="2587731" cy="167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81975" y="4034663"/>
            <a:ext cx="2589752" cy="167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12750" y="4016125"/>
            <a:ext cx="2501250" cy="16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6"/>
          <p:cNvSpPr/>
          <p:nvPr/>
        </p:nvSpPr>
        <p:spPr>
          <a:xfrm>
            <a:off x="7034975" y="171825"/>
            <a:ext cx="11188200" cy="489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180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Thiết kế để có thể đăng nhập vào các hệ thống khác (hệ thống công, hệ thống người dân…) khi áp dụng mô-đun (hoặc API) xác thực người dùng</a:t>
            </a:r>
            <a:endParaRPr sz="1800">
              <a:solidFill>
                <a:schemeClr val="lt1"/>
              </a:solidFill>
              <a:latin typeface="Cambria" panose="02040503050406030204" pitchFamily="18" charset="0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312625" y="8316525"/>
            <a:ext cx="2701500" cy="180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Google Shape;350;p26"/>
          <p:cNvPicPr preferRelativeResize="0"/>
          <p:nvPr/>
        </p:nvPicPr>
        <p:blipFill rotWithShape="1">
          <a:blip r:embed="rId13">
            <a:alphaModFix/>
          </a:blip>
          <a:srcRect b="21862"/>
          <a:stretch/>
        </p:blipFill>
        <p:spPr>
          <a:xfrm>
            <a:off x="3991300" y="8833216"/>
            <a:ext cx="1343100" cy="89696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6"/>
          <p:cNvSpPr/>
          <p:nvPr/>
        </p:nvSpPr>
        <p:spPr>
          <a:xfrm flipH="1">
            <a:off x="2664700" y="9430625"/>
            <a:ext cx="2705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Gugi"/>
                <a:ea typeface="Gugi"/>
                <a:cs typeface="Gugi"/>
                <a:sym typeface="Gugi"/>
              </a:rPr>
              <a:t>Tamky</a:t>
            </a:r>
            <a:endParaRPr b="1">
              <a:solidFill>
                <a:srgbClr val="666666"/>
              </a:solidFill>
              <a:latin typeface="Gugi"/>
              <a:ea typeface="Gugi"/>
              <a:cs typeface="Gugi"/>
              <a:sym typeface="Gugi"/>
            </a:endParaRPr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14">
            <a:alphaModFix/>
          </a:blip>
          <a:srcRect l="48016"/>
          <a:stretch/>
        </p:blipFill>
        <p:spPr>
          <a:xfrm>
            <a:off x="4451458" y="8520825"/>
            <a:ext cx="1135967" cy="16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6"/>
          <p:cNvSpPr/>
          <p:nvPr/>
        </p:nvSpPr>
        <p:spPr>
          <a:xfrm>
            <a:off x="6285175" y="8316525"/>
            <a:ext cx="2701500" cy="180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26"/>
          <p:cNvPicPr preferRelativeResize="0"/>
          <p:nvPr/>
        </p:nvPicPr>
        <p:blipFill rotWithShape="1">
          <a:blip r:embed="rId15">
            <a:alphaModFix/>
          </a:blip>
          <a:srcRect l="17342" t="6988" r="18257" b="5438"/>
          <a:stretch/>
        </p:blipFill>
        <p:spPr>
          <a:xfrm>
            <a:off x="6825650" y="8589975"/>
            <a:ext cx="926800" cy="1260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</p:pic>
      <p:pic>
        <p:nvPicPr>
          <p:cNvPr id="355" name="Google Shape;355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04813" y="9010531"/>
            <a:ext cx="1135974" cy="113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/>
          <p:nvPr/>
        </p:nvSpPr>
        <p:spPr>
          <a:xfrm>
            <a:off x="198175" y="945950"/>
            <a:ext cx="17882700" cy="6582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7"/>
          <p:cNvGrpSpPr/>
          <p:nvPr/>
        </p:nvGrpSpPr>
        <p:grpSpPr>
          <a:xfrm>
            <a:off x="0" y="-50"/>
            <a:ext cx="18288000" cy="10287000"/>
            <a:chOff x="0" y="-50"/>
            <a:chExt cx="18288000" cy="10287000"/>
          </a:xfrm>
        </p:grpSpPr>
        <p:sp>
          <p:nvSpPr>
            <p:cNvPr id="362" name="Google Shape;362;p27"/>
            <p:cNvSpPr/>
            <p:nvPr/>
          </p:nvSpPr>
          <p:spPr>
            <a:xfrm>
              <a:off x="0" y="-50"/>
              <a:ext cx="18288000" cy="10287000"/>
            </a:xfrm>
            <a:prstGeom prst="frame">
              <a:avLst>
                <a:gd name="adj1" fmla="val 1298"/>
              </a:avLst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74150" y="89000"/>
              <a:ext cx="18095400" cy="8010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3055425" y="244700"/>
              <a:ext cx="14461500" cy="489600"/>
            </a:xfrm>
            <a:prstGeom prst="roundRect">
              <a:avLst>
                <a:gd name="adj" fmla="val 50000"/>
              </a:avLst>
            </a:prstGeom>
            <a:solidFill>
              <a:srgbClr val="25252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5" name="Google Shape;365;p27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>
              <a:off x="4060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7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 rot="10800000">
              <a:off x="10775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9075" y="299394"/>
              <a:ext cx="380212" cy="380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5500" y="299400"/>
              <a:ext cx="380200" cy="38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7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3314025" y="392725"/>
              <a:ext cx="193550" cy="19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7"/>
            <p:cNvSpPr/>
            <p:nvPr/>
          </p:nvSpPr>
          <p:spPr>
            <a:xfrm>
              <a:off x="3623275" y="244700"/>
              <a:ext cx="38310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lt1"/>
                  </a:solidFill>
                </a:rPr>
                <a:t>mytamky.vn/</a:t>
              </a:r>
              <a:r>
                <a:rPr lang="ko" sz="1800" b="1">
                  <a:solidFill>
                    <a:schemeClr val="accent6"/>
                  </a:solidFill>
                </a:rPr>
                <a:t>populationpyramid</a:t>
              </a:r>
              <a:endParaRPr sz="1800" b="1">
                <a:solidFill>
                  <a:schemeClr val="accent6"/>
                </a:solidFill>
              </a:endParaRPr>
            </a:p>
          </p:txBody>
        </p:sp>
        <p:grpSp>
          <p:nvGrpSpPr>
            <p:cNvPr id="371" name="Google Shape;371;p27"/>
            <p:cNvGrpSpPr/>
            <p:nvPr/>
          </p:nvGrpSpPr>
          <p:grpSpPr>
            <a:xfrm>
              <a:off x="17780025" y="299338"/>
              <a:ext cx="115200" cy="380324"/>
              <a:chOff x="17780025" y="307373"/>
              <a:chExt cx="115200" cy="380324"/>
            </a:xfrm>
          </p:grpSpPr>
          <p:sp>
            <p:nvSpPr>
              <p:cNvPr id="372" name="Google Shape;372;p27"/>
              <p:cNvSpPr/>
              <p:nvPr/>
            </p:nvSpPr>
            <p:spPr>
              <a:xfrm>
                <a:off x="17780025" y="307373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17780025" y="439935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17780025" y="572497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5" name="Google Shape;375;p27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3F3F3"/>
                </a:solidFill>
                <a:latin typeface="Gugi"/>
                <a:ea typeface="Gugi"/>
                <a:cs typeface="Gugi"/>
                <a:sym typeface="Gugi"/>
              </a:rPr>
              <a:t>Smart City Index</a:t>
            </a:r>
            <a:endParaRPr sz="2000" b="1">
              <a:solidFill>
                <a:srgbClr val="F3F3F3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7"/>
          <p:cNvSpPr/>
          <p:nvPr/>
        </p:nvSpPr>
        <p:spPr>
          <a:xfrm rot="-268416">
            <a:off x="3848278" y="4948772"/>
            <a:ext cx="9680794" cy="994839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dirty="0" err="1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Màn</a:t>
            </a:r>
            <a:r>
              <a:rPr lang="en-US" altLang="ko" sz="3200" dirty="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" sz="3200" dirty="0" err="1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hình</a:t>
            </a:r>
            <a:r>
              <a:rPr lang="en-US" altLang="ko" sz="3200" dirty="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 </a:t>
            </a:r>
            <a:r>
              <a:rPr lang="vi-VN" altLang="ko" sz="3200" dirty="0" err="1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Đội</a:t>
            </a:r>
            <a:r>
              <a:rPr lang="vi-VN" altLang="ko" sz="3200" dirty="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" sz="3200" dirty="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DEV</a:t>
            </a:r>
            <a:r>
              <a:rPr lang="vi-VN" altLang="ko" sz="3200" dirty="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" sz="3200" dirty="0" err="1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đã</a:t>
            </a:r>
            <a:r>
              <a:rPr lang="en-US" altLang="ko" sz="3200" dirty="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" sz="3200" dirty="0" err="1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phát</a:t>
            </a:r>
            <a:r>
              <a:rPr lang="en-US" altLang="ko" sz="3200" dirty="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" sz="3200" dirty="0" err="1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triển</a:t>
            </a:r>
            <a:endParaRPr sz="3200" dirty="0">
              <a:solidFill>
                <a:schemeClr val="lt1"/>
              </a:solidFill>
              <a:latin typeface="Cambria" panose="02040503050406030204" pitchFamily="18" charset="0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15783000" y="1068475"/>
            <a:ext cx="2111400" cy="442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93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Leave the App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379" name="Google Shape;37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87825" y="1147675"/>
            <a:ext cx="292099" cy="2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3850" y="1100050"/>
            <a:ext cx="292101" cy="2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/>
          <p:nvPr/>
        </p:nvSpPr>
        <p:spPr>
          <a:xfrm>
            <a:off x="198175" y="945950"/>
            <a:ext cx="17882700" cy="658200"/>
          </a:xfrm>
          <a:prstGeom prst="rect">
            <a:avLst/>
          </a:prstGeom>
          <a:solidFill>
            <a:srgbClr val="000000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0" y="-50"/>
            <a:ext cx="18288000" cy="10287000"/>
            <a:chOff x="0" y="-50"/>
            <a:chExt cx="18288000" cy="10287000"/>
          </a:xfrm>
        </p:grpSpPr>
        <p:sp>
          <p:nvSpPr>
            <p:cNvPr id="387" name="Google Shape;387;p28"/>
            <p:cNvSpPr/>
            <p:nvPr/>
          </p:nvSpPr>
          <p:spPr>
            <a:xfrm>
              <a:off x="0" y="-50"/>
              <a:ext cx="18288000" cy="10287000"/>
            </a:xfrm>
            <a:prstGeom prst="frame">
              <a:avLst>
                <a:gd name="adj1" fmla="val 1298"/>
              </a:avLst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74150" y="89000"/>
              <a:ext cx="18095400" cy="80100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3055425" y="244700"/>
              <a:ext cx="14461500" cy="489600"/>
            </a:xfrm>
            <a:prstGeom prst="roundRect">
              <a:avLst>
                <a:gd name="adj" fmla="val 50000"/>
              </a:avLst>
            </a:prstGeom>
            <a:solidFill>
              <a:srgbClr val="25252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0" name="Google Shape;390;p28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>
              <a:off x="4060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8"/>
            <p:cNvPicPr preferRelativeResize="0"/>
            <p:nvPr/>
          </p:nvPicPr>
          <p:blipFill rotWithShape="1">
            <a:blip r:embed="rId3">
              <a:alphaModFix amt="33000"/>
            </a:blip>
            <a:srcRect r="24913"/>
            <a:stretch/>
          </p:blipFill>
          <p:spPr>
            <a:xfrm rot="10800000">
              <a:off x="1077575" y="355238"/>
              <a:ext cx="350350" cy="26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9075" y="299394"/>
              <a:ext cx="380212" cy="380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5500" y="299400"/>
              <a:ext cx="380200" cy="38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8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3314025" y="392725"/>
              <a:ext cx="193550" cy="19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28"/>
            <p:cNvSpPr/>
            <p:nvPr/>
          </p:nvSpPr>
          <p:spPr>
            <a:xfrm>
              <a:off x="3623275" y="244700"/>
              <a:ext cx="38310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lt1"/>
                  </a:solidFill>
                </a:rPr>
                <a:t>mytamky.vn/</a:t>
              </a:r>
              <a:r>
                <a:rPr lang="ko" sz="1800" b="1">
                  <a:solidFill>
                    <a:schemeClr val="accent6"/>
                  </a:solidFill>
                </a:rPr>
                <a:t>populationpyramid</a:t>
              </a:r>
              <a:endParaRPr sz="1800" b="1">
                <a:solidFill>
                  <a:schemeClr val="accent6"/>
                </a:solidFill>
              </a:endParaRPr>
            </a:p>
          </p:txBody>
        </p:sp>
        <p:grpSp>
          <p:nvGrpSpPr>
            <p:cNvPr id="396" name="Google Shape;396;p28"/>
            <p:cNvGrpSpPr/>
            <p:nvPr/>
          </p:nvGrpSpPr>
          <p:grpSpPr>
            <a:xfrm>
              <a:off x="17780025" y="299338"/>
              <a:ext cx="115200" cy="380324"/>
              <a:chOff x="17780025" y="307373"/>
              <a:chExt cx="115200" cy="380324"/>
            </a:xfrm>
          </p:grpSpPr>
          <p:sp>
            <p:nvSpPr>
              <p:cNvPr id="397" name="Google Shape;397;p28"/>
              <p:cNvSpPr/>
              <p:nvPr/>
            </p:nvSpPr>
            <p:spPr>
              <a:xfrm>
                <a:off x="17780025" y="307373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17780025" y="439935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17780025" y="572497"/>
                <a:ext cx="115200" cy="115200"/>
              </a:xfrm>
              <a:prstGeom prst="flowChartConnector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00" name="Google Shape;40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178" y="1724900"/>
            <a:ext cx="12340551" cy="84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/>
          <p:nvPr/>
        </p:nvSpPr>
        <p:spPr>
          <a:xfrm>
            <a:off x="5666300" y="176183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2016년</a:t>
            </a:r>
            <a:endParaRPr sz="1600" b="1">
              <a:solidFill>
                <a:schemeClr val="dk1"/>
              </a:solidFill>
              <a:latin typeface="Gugi"/>
              <a:ea typeface="Gugi"/>
              <a:cs typeface="Gugi"/>
              <a:sym typeface="Gugi"/>
            </a:endParaRPr>
          </a:p>
        </p:txBody>
      </p:sp>
      <p:pic>
        <p:nvPicPr>
          <p:cNvPr id="402" name="Google Shape;40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38725" y="1769250"/>
            <a:ext cx="5542150" cy="32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38726" y="5037832"/>
            <a:ext cx="5542149" cy="504336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/>
          <p:nvPr/>
        </p:nvSpPr>
        <p:spPr>
          <a:xfrm>
            <a:off x="7455350" y="1001288"/>
            <a:ext cx="3333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3F3F3"/>
                </a:solidFill>
                <a:latin typeface="Gugi"/>
                <a:ea typeface="Gugi"/>
                <a:cs typeface="Gugi"/>
                <a:sym typeface="Gugi"/>
              </a:rPr>
              <a:t>Population Pyramid</a:t>
            </a:r>
            <a:endParaRPr sz="2000" b="1">
              <a:solidFill>
                <a:srgbClr val="F3F3F3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405" name="Google Shape;405;p28"/>
          <p:cNvSpPr/>
          <p:nvPr/>
        </p:nvSpPr>
        <p:spPr>
          <a:xfrm>
            <a:off x="133600" y="1604175"/>
            <a:ext cx="18020700" cy="4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8"/>
          <p:cNvSpPr/>
          <p:nvPr/>
        </p:nvSpPr>
        <p:spPr>
          <a:xfrm>
            <a:off x="15783000" y="1068475"/>
            <a:ext cx="2111400" cy="442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93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Leave the App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407" name="Google Shape;40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87825" y="1147675"/>
            <a:ext cx="292099" cy="2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96250" y="1100050"/>
            <a:ext cx="292101" cy="2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8"/>
          <p:cNvSpPr/>
          <p:nvPr/>
        </p:nvSpPr>
        <p:spPr>
          <a:xfrm>
            <a:off x="7034975" y="171825"/>
            <a:ext cx="11188200" cy="489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ko" sz="200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Yêu cầu phương pháp dự đoán dân số hoặc dân số dự đoán theo độ tuổi</a:t>
            </a:r>
            <a:r>
              <a:rPr lang="ko" sz="200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, </a:t>
            </a:r>
            <a:r>
              <a:rPr lang="vi-VN" altLang="ko" sz="200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toàn quốc/tỉnh Quảng Nam </a:t>
            </a:r>
            <a:r>
              <a:rPr lang="ko" sz="200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(</a:t>
            </a:r>
            <a:r>
              <a:rPr lang="vi-VN" altLang="ko" sz="200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thể hiện bằng đường trong biểu đồ</a:t>
            </a:r>
            <a:r>
              <a:rPr lang="ko" sz="2000">
                <a:solidFill>
                  <a:schemeClr val="lt1"/>
                </a:solidFill>
                <a:latin typeface="Cambria" panose="02040503050406030204" pitchFamily="18" charset="0"/>
                <a:ea typeface="Black Han Sans"/>
                <a:cs typeface="Black Han Sans"/>
                <a:sym typeface="Black Han Sans"/>
              </a:rPr>
              <a:t>)</a:t>
            </a:r>
            <a:endParaRPr sz="2000">
              <a:solidFill>
                <a:schemeClr val="lt1"/>
              </a:solidFill>
              <a:latin typeface="Cambria" panose="02040503050406030204" pitchFamily="18" charset="0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06CED4C-C364-4A27-95EA-4F0D097B6DB1}"/>
              </a:ext>
            </a:extLst>
          </p:cNvPr>
          <p:cNvSpPr/>
          <p:nvPr/>
        </p:nvSpPr>
        <p:spPr>
          <a:xfrm>
            <a:off x="5590100" y="7696200"/>
            <a:ext cx="73450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26A30DAA-2BC5-4D80-A734-048A8679B840}"/>
              </a:ext>
            </a:extLst>
          </p:cNvPr>
          <p:cNvSpPr/>
          <p:nvPr/>
        </p:nvSpPr>
        <p:spPr>
          <a:xfrm>
            <a:off x="6630875" y="7683500"/>
            <a:ext cx="73450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Nữ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810B8B67-7429-43CC-B563-907C35CDCC76}"/>
              </a:ext>
            </a:extLst>
          </p:cNvPr>
          <p:cNvSpPr/>
          <p:nvPr/>
        </p:nvSpPr>
        <p:spPr>
          <a:xfrm>
            <a:off x="13273600" y="4318000"/>
            <a:ext cx="16870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Tuổi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thọ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bình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02C58827-1444-461D-A264-15AB76EB02A7}"/>
              </a:ext>
            </a:extLst>
          </p:cNvPr>
          <p:cNvSpPr/>
          <p:nvPr/>
        </p:nvSpPr>
        <p:spPr>
          <a:xfrm>
            <a:off x="13273600" y="4318000"/>
            <a:ext cx="16870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Tuổi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thọ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bình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FB1F80BC-582D-402A-8A76-BE810983215A}"/>
              </a:ext>
            </a:extLst>
          </p:cNvPr>
          <p:cNvSpPr/>
          <p:nvPr/>
        </p:nvSpPr>
        <p:spPr>
          <a:xfrm>
            <a:off x="13273600" y="3705238"/>
            <a:ext cx="25094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Tỷ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32" name="Hình chữ nhật 31">
            <a:extLst>
              <a:ext uri="{FF2B5EF4-FFF2-40B4-BE49-F238E27FC236}">
                <a16:creationId xmlns:a16="http://schemas.microsoft.com/office/drawing/2014/main" id="{F3656435-6F95-4708-AD99-7528E3B493D0}"/>
              </a:ext>
            </a:extLst>
          </p:cNvPr>
          <p:cNvSpPr/>
          <p:nvPr/>
        </p:nvSpPr>
        <p:spPr>
          <a:xfrm>
            <a:off x="13273600" y="2381644"/>
            <a:ext cx="25094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Tổng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44011652-1690-4287-A88A-1140E618A0E0}"/>
              </a:ext>
            </a:extLst>
          </p:cNvPr>
          <p:cNvSpPr/>
          <p:nvPr/>
        </p:nvSpPr>
        <p:spPr>
          <a:xfrm>
            <a:off x="13492554" y="2737244"/>
            <a:ext cx="2509400" cy="612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Dân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Dân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nữ</a:t>
            </a:r>
            <a:endParaRPr lang="vi-V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999999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2744</Words>
  <Application>Microsoft Office PowerPoint</Application>
  <PresentationFormat>Tùy chỉnh</PresentationFormat>
  <Paragraphs>599</Paragraphs>
  <Slides>27</Slides>
  <Notes>27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7" baseType="lpstr">
      <vt:lpstr>Cambria</vt:lpstr>
      <vt:lpstr>Gugi</vt:lpstr>
      <vt:lpstr>Malgun Gothic</vt:lpstr>
      <vt:lpstr>Do Hyeon</vt:lpstr>
      <vt:lpstr>Stylish</vt:lpstr>
      <vt:lpstr>Arimo</vt:lpstr>
      <vt:lpstr>Nanum Gothic</vt:lpstr>
      <vt:lpstr>Gothic A1</vt:lpstr>
      <vt:lpstr>Arial</vt:lpstr>
      <vt:lpstr>Simple Light</vt:lpstr>
      <vt:lpstr>Thiết kế UI (Concept)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설계(컨셉)</dc:title>
  <dc:creator>Thu Quyen Nguyen</dc:creator>
  <cp:lastModifiedBy>Thu Quyen Nguyen</cp:lastModifiedBy>
  <cp:revision>24</cp:revision>
  <dcterms:modified xsi:type="dcterms:W3CDTF">2021-09-07T02:03:37Z</dcterms:modified>
</cp:coreProperties>
</file>